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0"/>
  </p:notesMasterIdLst>
  <p:handoutMasterIdLst>
    <p:handoutMasterId r:id="rId31"/>
  </p:handoutMasterIdLst>
  <p:sldIdLst>
    <p:sldId id="362" r:id="rId2"/>
    <p:sldId id="330" r:id="rId3"/>
    <p:sldId id="331" r:id="rId4"/>
    <p:sldId id="332" r:id="rId5"/>
    <p:sldId id="298" r:id="rId6"/>
    <p:sldId id="262" r:id="rId7"/>
    <p:sldId id="263" r:id="rId8"/>
    <p:sldId id="266" r:id="rId9"/>
    <p:sldId id="363" r:id="rId10"/>
    <p:sldId id="340" r:id="rId11"/>
    <p:sldId id="293" r:id="rId12"/>
    <p:sldId id="364" r:id="rId13"/>
    <p:sldId id="277" r:id="rId14"/>
    <p:sldId id="284" r:id="rId15"/>
    <p:sldId id="269" r:id="rId16"/>
    <p:sldId id="365" r:id="rId17"/>
    <p:sldId id="366" r:id="rId18"/>
    <p:sldId id="367" r:id="rId19"/>
    <p:sldId id="304" r:id="rId20"/>
    <p:sldId id="368" r:id="rId21"/>
    <p:sldId id="294" r:id="rId22"/>
    <p:sldId id="371" r:id="rId23"/>
    <p:sldId id="372" r:id="rId24"/>
    <p:sldId id="274" r:id="rId25"/>
    <p:sldId id="358" r:id="rId26"/>
    <p:sldId id="359" r:id="rId27"/>
    <p:sldId id="361" r:id="rId28"/>
    <p:sldId id="329" r:id="rId2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07"/>
    <p:restoredTop sz="85193"/>
  </p:normalViewPr>
  <p:slideViewPr>
    <p:cSldViewPr snapToGrid="0" snapToObjects="1">
      <p:cViewPr varScale="1">
        <p:scale>
          <a:sx n="94" d="100"/>
          <a:sy n="94" d="100"/>
        </p:scale>
        <p:origin x="320"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071073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287553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510866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266733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342596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46B87A-B9BD-20E0-9687-43E057936507}"/>
              </a:ext>
            </a:extLst>
          </p:cNvPr>
          <p:cNvPicPr>
            <a:picLocks noChangeAspect="1"/>
          </p:cNvPicPr>
          <p:nvPr/>
        </p:nvPicPr>
        <p:blipFill>
          <a:blip r:embed="rId3"/>
          <a:stretch>
            <a:fillRect/>
          </a:stretch>
        </p:blipFill>
        <p:spPr>
          <a:xfrm>
            <a:off x="753292" y="500199"/>
            <a:ext cx="4038600" cy="1181100"/>
          </a:xfrm>
          <a:prstGeom prst="rect">
            <a:avLst/>
          </a:prstGeom>
          <a:effectLst>
            <a:outerShdw blurRad="1163339" dist="50800" dir="5400000" algn="ctr" rotWithShape="0">
              <a:schemeClr val="accent2">
                <a:lumMod val="50000"/>
                <a:alpha val="0"/>
              </a:schemeClr>
            </a:outerShdw>
          </a:effectLst>
        </p:spPr>
      </p:pic>
      <p:sp>
        <p:nvSpPr>
          <p:cNvPr id="3" name="TextBox 2">
            <a:extLst>
              <a:ext uri="{FF2B5EF4-FFF2-40B4-BE49-F238E27FC236}">
                <a16:creationId xmlns:a16="http://schemas.microsoft.com/office/drawing/2014/main" id="{17A4836C-D169-A5CA-60BD-FA62F1DF1CA9}"/>
              </a:ext>
            </a:extLst>
          </p:cNvPr>
          <p:cNvSpPr txBox="1"/>
          <p:nvPr/>
        </p:nvSpPr>
        <p:spPr>
          <a:xfrm>
            <a:off x="753292" y="3178314"/>
            <a:ext cx="3113314" cy="707886"/>
          </a:xfrm>
          <a:prstGeom prst="rect">
            <a:avLst/>
          </a:prstGeom>
          <a:noFill/>
        </p:spPr>
        <p:txBody>
          <a:bodyPr wrap="square" rtlCol="0">
            <a:spAutoFit/>
          </a:bodyPr>
          <a:lstStyle/>
          <a:p>
            <a:r>
              <a:rPr lang="en-US" sz="4000" b="1" dirty="0"/>
              <a:t>COFFEE SALES</a:t>
            </a:r>
          </a:p>
        </p:txBody>
      </p:sp>
      <p:sp>
        <p:nvSpPr>
          <p:cNvPr id="4" name="TextBox 3">
            <a:extLst>
              <a:ext uri="{FF2B5EF4-FFF2-40B4-BE49-F238E27FC236}">
                <a16:creationId xmlns:a16="http://schemas.microsoft.com/office/drawing/2014/main" id="{A06A8CA0-D901-6023-5EAE-67734D397C6B}"/>
              </a:ext>
            </a:extLst>
          </p:cNvPr>
          <p:cNvSpPr txBox="1"/>
          <p:nvPr/>
        </p:nvSpPr>
        <p:spPr>
          <a:xfrm>
            <a:off x="820919" y="5625107"/>
            <a:ext cx="2978060" cy="707886"/>
          </a:xfrm>
          <a:prstGeom prst="rect">
            <a:avLst/>
          </a:prstGeom>
          <a:noFill/>
        </p:spPr>
        <p:txBody>
          <a:bodyPr wrap="square" lIns="91440" tIns="45720" rIns="91440" bIns="45720" rtlCol="0" anchor="t">
            <a:spAutoFit/>
          </a:bodyPr>
          <a:lstStyle/>
          <a:p>
            <a:r>
              <a:rPr lang="en-US" sz="2000" b="1" dirty="0">
                <a:latin typeface="Abadi"/>
                <a:ea typeface="SF Pro" pitchFamily="2" charset="0"/>
                <a:cs typeface="SF Pro" pitchFamily="2" charset="0"/>
              </a:rPr>
              <a:t>George Mathew</a:t>
            </a:r>
          </a:p>
          <a:p>
            <a:r>
              <a:rPr lang="en-US" sz="2000" b="1" dirty="0">
                <a:latin typeface="Abadi"/>
                <a:ea typeface="SF Pro" pitchFamily="2" charset="0"/>
                <a:cs typeface="SF Pro" pitchFamily="2" charset="0"/>
              </a:rPr>
              <a:t>10</a:t>
            </a:r>
            <a:r>
              <a:rPr lang="en-US" sz="2000" b="1" baseline="30000" dirty="0">
                <a:latin typeface="Abadi"/>
                <a:ea typeface="SF Pro" pitchFamily="2" charset="0"/>
                <a:cs typeface="SF Pro" pitchFamily="2" charset="0"/>
              </a:rPr>
              <a:t>th</a:t>
            </a:r>
            <a:r>
              <a:rPr lang="en-US" sz="2000" b="1" dirty="0">
                <a:latin typeface="Abadi"/>
                <a:ea typeface="SF Pro" pitchFamily="2" charset="0"/>
                <a:cs typeface="SF Pro" pitchFamily="2" charset="0"/>
              </a:rPr>
              <a:t> September 2024</a:t>
            </a:r>
            <a:endParaRPr lang="en-US" sz="2000" b="1" dirty="0">
              <a:latin typeface="Abadi" panose="020B0604020104020204" pitchFamily="34" charset="0"/>
              <a:ea typeface="SF Pro" pitchFamily="2" charset="0"/>
              <a:cs typeface="SF Pro" pitchFamily="2" charset="0"/>
            </a:endParaRPr>
          </a:p>
        </p:txBody>
      </p:sp>
      <p:pic>
        <p:nvPicPr>
          <p:cNvPr id="5" name="Picture 4">
            <a:extLst>
              <a:ext uri="{FF2B5EF4-FFF2-40B4-BE49-F238E27FC236}">
                <a16:creationId xmlns:a16="http://schemas.microsoft.com/office/drawing/2014/main" id="{627A464C-34D4-64D9-78A7-E25AD93AEA60}"/>
              </a:ext>
            </a:extLst>
          </p:cNvPr>
          <p:cNvPicPr>
            <a:picLocks noChangeAspect="1"/>
          </p:cNvPicPr>
          <p:nvPr/>
        </p:nvPicPr>
        <p:blipFill>
          <a:blip r:embed="rId4"/>
          <a:stretch>
            <a:fillRect/>
          </a:stretch>
        </p:blipFill>
        <p:spPr>
          <a:xfrm>
            <a:off x="4791892" y="1802674"/>
            <a:ext cx="6964679" cy="4530319"/>
          </a:xfrm>
          <a:prstGeom prst="rect">
            <a:avLst/>
          </a:prstGeom>
        </p:spPr>
      </p:pic>
    </p:spTree>
    <p:extLst>
      <p:ext uri="{BB962C8B-B14F-4D97-AF65-F5344CB8AC3E}">
        <p14:creationId xmlns:p14="http://schemas.microsoft.com/office/powerpoint/2010/main" val="184118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4DC2-5B15-857D-CE48-12E26FC886DC}"/>
              </a:ext>
            </a:extLst>
          </p:cNvPr>
          <p:cNvSpPr>
            <a:spLocks noGrp="1"/>
          </p:cNvSpPr>
          <p:nvPr>
            <p:ph type="title"/>
          </p:nvPr>
        </p:nvSpPr>
        <p:spPr>
          <a:xfrm>
            <a:off x="838200" y="136525"/>
            <a:ext cx="10515600" cy="804069"/>
          </a:xfrm>
        </p:spPr>
        <p:txBody>
          <a:bodyPr/>
          <a:lstStyle/>
          <a:p>
            <a:r>
              <a:rPr lang="en-US" dirty="0">
                <a:solidFill>
                  <a:srgbClr val="0B49CB"/>
                </a:solidFill>
                <a:latin typeface="Abadi"/>
              </a:rPr>
              <a:t>EDA with Data Visualization</a:t>
            </a:r>
            <a:endParaRPr lang="en-US" dirty="0"/>
          </a:p>
        </p:txBody>
      </p:sp>
      <p:sp>
        <p:nvSpPr>
          <p:cNvPr id="3" name="Content Placeholder 2">
            <a:extLst>
              <a:ext uri="{FF2B5EF4-FFF2-40B4-BE49-F238E27FC236}">
                <a16:creationId xmlns:a16="http://schemas.microsoft.com/office/drawing/2014/main" id="{9BC84655-1425-EDB1-1099-65F3F24D2E0A}"/>
              </a:ext>
            </a:extLst>
          </p:cNvPr>
          <p:cNvSpPr>
            <a:spLocks noGrp="1"/>
          </p:cNvSpPr>
          <p:nvPr>
            <p:ph idx="1"/>
          </p:nvPr>
        </p:nvSpPr>
        <p:spPr>
          <a:xfrm>
            <a:off x="469900" y="1130335"/>
            <a:ext cx="11252200" cy="5104606"/>
          </a:xfrm>
        </p:spPr>
        <p:txBody>
          <a:bodyPr/>
          <a:lstStyle/>
          <a:p>
            <a:pPr algn="just" rtl="0" fontAlgn="base"/>
            <a:r>
              <a:rPr lang="en-IN" sz="1600" b="1" dirty="0">
                <a:solidFill>
                  <a:srgbClr val="000000"/>
                </a:solidFill>
                <a:latin typeface="SegoeUI"/>
              </a:rPr>
              <a:t>Line</a:t>
            </a:r>
            <a:r>
              <a:rPr lang="en-IN" sz="1600" b="1" i="0" u="none" strike="noStrike" dirty="0">
                <a:solidFill>
                  <a:srgbClr val="000000"/>
                </a:solidFill>
                <a:effectLst/>
                <a:latin typeface="SegoeUI"/>
              </a:rPr>
              <a:t> Graphs</a:t>
            </a:r>
            <a:r>
              <a:rPr lang="en-IN" sz="1600" b="0" i="0" u="none" strike="noStrike" dirty="0">
                <a:solidFill>
                  <a:srgbClr val="000000"/>
                </a:solidFill>
                <a:effectLst/>
                <a:latin typeface="SegoeUI"/>
              </a:rPr>
              <a:t>: </a:t>
            </a:r>
            <a:r>
              <a:rPr lang="en-IN" sz="1600" b="0" i="0" dirty="0">
                <a:solidFill>
                  <a:srgbClr val="000000"/>
                </a:solidFill>
                <a:effectLst/>
                <a:latin typeface="SegoeUI"/>
              </a:rPr>
              <a:t>​</a:t>
            </a:r>
            <a:endParaRPr lang="en-IN" sz="1600" b="0" i="0" dirty="0">
              <a:solidFill>
                <a:srgbClr val="000000"/>
              </a:solidFill>
              <a:effectLst/>
              <a:latin typeface="Segoe UI" panose="020B0502040204020203" pitchFamily="34" charset="0"/>
            </a:endParaRPr>
          </a:p>
          <a:p>
            <a:pPr algn="just" rtl="0" fontAlgn="base">
              <a:buFont typeface="Arial" panose="020B0604020202020204" pitchFamily="34" charset="0"/>
              <a:buChar char="•"/>
            </a:pPr>
            <a:r>
              <a:rPr lang="en-IN" sz="1600" b="1" i="0" u="none" strike="noStrike" dirty="0">
                <a:solidFill>
                  <a:srgbClr val="000000"/>
                </a:solidFill>
                <a:effectLst/>
                <a:latin typeface="SegoeUI"/>
              </a:rPr>
              <a:t>Sales Vs </a:t>
            </a:r>
            <a:r>
              <a:rPr lang="en-IN" sz="1600" b="1" dirty="0">
                <a:solidFill>
                  <a:srgbClr val="000000"/>
                </a:solidFill>
                <a:latin typeface="SegoeUI"/>
              </a:rPr>
              <a:t>Dates</a:t>
            </a:r>
            <a:r>
              <a:rPr lang="en-US" sz="1600" b="0" i="0" dirty="0">
                <a:solidFill>
                  <a:srgbClr val="000000"/>
                </a:solidFill>
                <a:effectLst/>
                <a:latin typeface="SegoeUI"/>
              </a:rPr>
              <a:t>​</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On observing the </a:t>
            </a:r>
            <a:r>
              <a:rPr lang="en-IN" sz="1600" dirty="0">
                <a:solidFill>
                  <a:srgbClr val="000000"/>
                </a:solidFill>
                <a:latin typeface="SegoeUI"/>
              </a:rPr>
              <a:t>line</a:t>
            </a:r>
            <a:r>
              <a:rPr lang="en-IN" sz="1600" b="0" i="0" u="none" strike="noStrike" dirty="0">
                <a:solidFill>
                  <a:srgbClr val="000000"/>
                </a:solidFill>
                <a:effectLst/>
                <a:latin typeface="SegoeUI"/>
              </a:rPr>
              <a:t> plot chart, we see that </a:t>
            </a:r>
            <a:r>
              <a:rPr lang="en-IN" sz="1600" dirty="0">
                <a:solidFill>
                  <a:srgbClr val="000000"/>
                </a:solidFill>
                <a:latin typeface="SegoeUI"/>
              </a:rPr>
              <a:t>it is non-linear and there is lot of variation in daily sales over the various dates. While the maximum sales on a day has been 650 (approx.), the minimum sales has been almost zero.</a:t>
            </a:r>
          </a:p>
          <a:p>
            <a:pPr algn="just" rtl="0" fontAlgn="base">
              <a:buFont typeface="Arial" panose="020B0604020202020204" pitchFamily="34" charset="0"/>
              <a:buChar char="•"/>
            </a:pPr>
            <a:r>
              <a:rPr lang="en-IN" sz="1600" b="1" i="0" u="none" strike="noStrike" dirty="0">
                <a:solidFill>
                  <a:srgbClr val="000000"/>
                </a:solidFill>
                <a:effectLst/>
                <a:latin typeface="SegoeUI"/>
              </a:rPr>
              <a:t>Sales Vs Month</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On observing the </a:t>
            </a:r>
            <a:r>
              <a:rPr lang="en-IN" sz="1600" dirty="0">
                <a:solidFill>
                  <a:srgbClr val="000000"/>
                </a:solidFill>
                <a:latin typeface="SegoeUI"/>
              </a:rPr>
              <a:t>line</a:t>
            </a:r>
            <a:r>
              <a:rPr lang="en-IN" sz="1600" b="0" i="0" u="none" strike="noStrike" dirty="0">
                <a:solidFill>
                  <a:srgbClr val="000000"/>
                </a:solidFill>
                <a:effectLst/>
                <a:latin typeface="SegoeUI"/>
              </a:rPr>
              <a:t> plot chart, we see that </a:t>
            </a:r>
            <a:r>
              <a:rPr lang="en-IN" sz="1600" dirty="0">
                <a:solidFill>
                  <a:srgbClr val="000000"/>
                </a:solidFill>
                <a:latin typeface="SegoeUI"/>
              </a:rPr>
              <a:t>it is non-linear and there is lot of variation in monthly sales during various months. While the maximum sales has been in the month of May 24, the minimum sales has been in April 24.</a:t>
            </a:r>
          </a:p>
          <a:p>
            <a:pPr algn="just" rtl="0" fontAlgn="base"/>
            <a:endParaRPr lang="en-IN" sz="1600" dirty="0">
              <a:solidFill>
                <a:srgbClr val="000000"/>
              </a:solidFill>
              <a:latin typeface="SegoeUI"/>
            </a:endParaRPr>
          </a:p>
          <a:p>
            <a:pPr algn="just" rtl="0" fontAlgn="base"/>
            <a:r>
              <a:rPr lang="en-IN" sz="1600" b="1" i="0" u="none" strike="noStrike" dirty="0">
                <a:solidFill>
                  <a:srgbClr val="000000"/>
                </a:solidFill>
                <a:effectLst/>
                <a:latin typeface="SegoeUI"/>
              </a:rPr>
              <a:t>Scatter graph: </a:t>
            </a:r>
            <a:r>
              <a:rPr lang="en-US" sz="1600" b="1" i="0" dirty="0">
                <a:solidFill>
                  <a:srgbClr val="000000"/>
                </a:solidFill>
                <a:effectLst/>
                <a:latin typeface="SegoeUI"/>
              </a:rPr>
              <a:t>​</a:t>
            </a:r>
            <a:endParaRPr lang="en-US" sz="1600" b="1" i="0" dirty="0">
              <a:solidFill>
                <a:srgbClr val="000000"/>
              </a:solidFill>
              <a:effectLst/>
              <a:latin typeface="Segoe UI" panose="020B0502040204020203" pitchFamily="34" charset="0"/>
            </a:endParaRPr>
          </a:p>
          <a:p>
            <a:pPr algn="just" rtl="0" fontAlgn="base"/>
            <a:r>
              <a:rPr lang="en-IN" sz="1600" b="1" dirty="0">
                <a:solidFill>
                  <a:srgbClr val="000000"/>
                </a:solidFill>
                <a:latin typeface="SegoeUI"/>
              </a:rPr>
              <a:t>Act</a:t>
            </a:r>
            <a:r>
              <a:rPr lang="en-IN" sz="1600" b="1" i="0" u="none" strike="noStrike" dirty="0">
                <a:solidFill>
                  <a:srgbClr val="000000"/>
                </a:solidFill>
                <a:effectLst/>
                <a:latin typeface="SegoeUI"/>
              </a:rPr>
              <a:t>uals Vs Predicted values</a:t>
            </a:r>
            <a:r>
              <a:rPr lang="en-US" sz="1600" b="1" i="0" dirty="0">
                <a:solidFill>
                  <a:srgbClr val="000000"/>
                </a:solidFill>
                <a:effectLst/>
                <a:latin typeface="SegoeUI"/>
              </a:rPr>
              <a:t>​ for </a:t>
            </a:r>
            <a:r>
              <a:rPr lang="en-US" sz="1600" b="1" dirty="0">
                <a:solidFill>
                  <a:schemeClr val="accent3">
                    <a:lumMod val="25000"/>
                  </a:schemeClr>
                </a:solidFill>
                <a:latin typeface="Abadi" panose="020B0604020104020204" pitchFamily="34" charset="0"/>
              </a:rPr>
              <a:t>Next Day/Week/Month Sales AND Specific Customer Purchase </a:t>
            </a:r>
            <a:endParaRPr lang="en-US" sz="1600" b="0" i="0" dirty="0">
              <a:solidFill>
                <a:srgbClr val="000000"/>
              </a:solidFill>
              <a:effectLst/>
              <a:latin typeface="Segoe UI" panose="020B0502040204020203" pitchFamily="34" charset="0"/>
            </a:endParaRPr>
          </a:p>
          <a:p>
            <a:pPr algn="just" rtl="0" fontAlgn="base"/>
            <a:r>
              <a:rPr lang="en-IN" sz="1600" b="0" i="0" u="none" strike="noStrike" dirty="0">
                <a:solidFill>
                  <a:srgbClr val="000000"/>
                </a:solidFill>
                <a:effectLst/>
                <a:latin typeface="SegoeUI"/>
              </a:rPr>
              <a:t>&gt;&gt; On observing the graph,  drawn after applying the linear regression model in respect of the sales prediction for next day/week/month, we see that the points in the graph do not follow any specific pattern giving ground to a thought that the model is not a good fit.</a:t>
            </a:r>
          </a:p>
          <a:p>
            <a:pPr algn="just" rtl="0" fontAlgn="base"/>
            <a:r>
              <a:rPr lang="en-IN" sz="1600" b="0" i="0" u="none" strike="noStrike" dirty="0">
                <a:solidFill>
                  <a:srgbClr val="000000"/>
                </a:solidFill>
                <a:effectLst/>
                <a:latin typeface="SegoeUI"/>
              </a:rPr>
              <a:t>&gt;&gt; On observing the graph,  drawn after applying the linear regression model in respect of the specific customer-wise sales prediction for any day-of-the-week/month, we see that the points in the graph do not follow any specific pattern giving ground to a thought that the model is not a good fit.</a:t>
            </a:r>
          </a:p>
          <a:p>
            <a:endParaRPr lang="en-US" dirty="0"/>
          </a:p>
        </p:txBody>
      </p:sp>
    </p:spTree>
    <p:extLst>
      <p:ext uri="{BB962C8B-B14F-4D97-AF65-F5344CB8AC3E}">
        <p14:creationId xmlns:p14="http://schemas.microsoft.com/office/powerpoint/2010/main" val="548212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946150"/>
            <a:ext cx="10687962" cy="5541386"/>
          </a:xfrm>
          <a:prstGeom prst="rect">
            <a:avLst/>
          </a:prstGeom>
        </p:spPr>
        <p:txBody>
          <a:bodyPr>
            <a:normAutofit fontScale="32500" lnSpcReduction="20000"/>
          </a:bodyPr>
          <a:lstStyle/>
          <a:p>
            <a:pPr algn="just">
              <a:lnSpc>
                <a:spcPct val="100000"/>
              </a:lnSpc>
              <a:spcBef>
                <a:spcPts val="1400"/>
              </a:spcBef>
            </a:pPr>
            <a:r>
              <a:rPr lang="en-US" sz="7400" b="1" dirty="0">
                <a:solidFill>
                  <a:schemeClr val="accent3">
                    <a:lumMod val="25000"/>
                  </a:schemeClr>
                </a:solidFill>
                <a:latin typeface="Abadi" panose="020B0604020104020204" pitchFamily="34" charset="0"/>
              </a:rPr>
              <a:t>Summarize how you built and evaluated the linear regression model for Next Day/Week/Month Sales Prediction</a:t>
            </a: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BUILDING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0">
              <a:tabLst>
                <a:tab pos="457200" algn="l"/>
              </a:tabLst>
            </a:pPr>
            <a:r>
              <a:rPr lang="en-US" sz="5000" b="1"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  </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Load our dataset into NumPy and Pandas</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latin typeface="Helvetica Neue for IBM" panose="02000503000000020004" pitchFamily="2" charset="0"/>
                <a:ea typeface="Calibri" panose="020F0502020204030204" pitchFamily="34" charset="0"/>
                <a:cs typeface="Calibri" panose="020F0502020204030204" pitchFamily="34" charset="0"/>
              </a:rPr>
              <a:t>Prepare features and target</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latin typeface="Helvetica Neue for IBM" panose="02000503000000020004" pitchFamily="2" charset="0"/>
                <a:ea typeface="Calibri" panose="020F0502020204030204" pitchFamily="34" charset="0"/>
                <a:cs typeface="Calibri" panose="020F0502020204030204" pitchFamily="34" charset="0"/>
              </a:rPr>
              <a:t>Split Data into training and testing sets</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Initialize the linear regression model</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Train the model on the training data</a:t>
            </a:r>
          </a:p>
          <a:p>
            <a:pPr marL="342900" lvl="0" indent="-342900">
              <a:buSzPts val="1000"/>
              <a:buFont typeface="Symbol" pitchFamily="2" charset="2"/>
              <a:buChar char=""/>
              <a:tabLst>
                <a:tab pos="457200" algn="l"/>
              </a:tabLst>
            </a:pPr>
            <a:r>
              <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Make predictions on the test data</a:t>
            </a: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EVALUATING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Check accuracy for </a:t>
            </a:r>
            <a:r>
              <a:rPr lang="en-US" sz="5000"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the</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Calculate Mean Squared Error (MSE) and Root Mean Squared Error (RMSE)</a:t>
            </a: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Perform cross-validation</a:t>
            </a:r>
            <a:r>
              <a:rPr lang="en-US" sz="5000"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 and Calculate mean cross-validated MSE</a:t>
            </a:r>
          </a:p>
          <a:p>
            <a:pPr marL="342900" lvl="0" indent="-342900">
              <a:buSzPts val="1000"/>
              <a:buFont typeface="Symbol" pitchFamily="2" charset="2"/>
              <a:buChar char=""/>
              <a:tabLst>
                <a:tab pos="457200" algn="l"/>
              </a:tabLst>
            </a:pP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Plot residuals</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and Plot actual vs predicted values</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IMPROVING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Feature Engineering</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FINDING THE BEST PERFORMING CLASSIFICATION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More analysis and trying with other models after feature engineering will help find the good fit.</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0" y="166714"/>
            <a:ext cx="10515600" cy="5281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946150"/>
            <a:ext cx="10687962" cy="5541386"/>
          </a:xfrm>
          <a:prstGeom prst="rect">
            <a:avLst/>
          </a:prstGeom>
        </p:spPr>
        <p:txBody>
          <a:bodyPr>
            <a:normAutofit fontScale="32500" lnSpcReduction="20000"/>
          </a:bodyPr>
          <a:lstStyle/>
          <a:p>
            <a:pPr algn="just">
              <a:lnSpc>
                <a:spcPct val="100000"/>
              </a:lnSpc>
              <a:spcBef>
                <a:spcPts val="1400"/>
              </a:spcBef>
            </a:pPr>
            <a:r>
              <a:rPr lang="en-US" sz="7400" b="1" dirty="0">
                <a:solidFill>
                  <a:schemeClr val="accent3">
                    <a:lumMod val="25000"/>
                  </a:schemeClr>
                </a:solidFill>
                <a:latin typeface="Abadi" panose="020B0604020104020204" pitchFamily="34" charset="0"/>
              </a:rPr>
              <a:t>Summarize how you built and evaluated the linear regression model for Specific Customer Purchase Prediction</a:t>
            </a: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BUILDING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0">
              <a:tabLst>
                <a:tab pos="457200" algn="l"/>
              </a:tabLst>
            </a:pPr>
            <a:r>
              <a:rPr lang="en-US" sz="5000" b="1"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  </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Load our dataset into NumPy and Pandas</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latin typeface="Helvetica Neue for IBM" panose="02000503000000020004" pitchFamily="2" charset="0"/>
                <a:ea typeface="Calibri" panose="020F0502020204030204" pitchFamily="34" charset="0"/>
                <a:cs typeface="Calibri" panose="020F0502020204030204" pitchFamily="34" charset="0"/>
              </a:rPr>
              <a:t>Prepare features and target</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latin typeface="Helvetica Neue for IBM" panose="02000503000000020004" pitchFamily="2" charset="0"/>
                <a:ea typeface="Calibri" panose="020F0502020204030204" pitchFamily="34" charset="0"/>
                <a:cs typeface="Calibri" panose="020F0502020204030204" pitchFamily="34" charset="0"/>
              </a:rPr>
              <a:t>Split Data into training and testing sets</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Initialize the linear regression model</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Train the model on the training data</a:t>
            </a:r>
          </a:p>
          <a:p>
            <a:pPr marL="342900" lvl="0" indent="-342900">
              <a:buSzPts val="1000"/>
              <a:buFont typeface="Symbol" pitchFamily="2" charset="2"/>
              <a:buChar char=""/>
              <a:tabLst>
                <a:tab pos="457200" algn="l"/>
              </a:tabLst>
            </a:pPr>
            <a:r>
              <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Make predictions on the test data</a:t>
            </a: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EVALUATING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Check accuracy for </a:t>
            </a:r>
            <a:r>
              <a:rPr lang="en-US" sz="5000"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the</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Calculate Mean Absolute Error (MSE), Mean Squared Error (RMSE) and R square Score</a:t>
            </a:r>
            <a:endParaRPr lang="en-US" sz="5000" b="1" kern="0" dirty="0">
              <a:effectLst/>
              <a:latin typeface="Helvetica Neue for IBM" panose="02000503000000020004" pitchFamily="2" charset="0"/>
              <a:ea typeface="Times New Roman" panose="02020603050405020304" pitchFamily="18" charset="0"/>
              <a:cs typeface="Calibri" panose="020F0502020204030204" pitchFamily="34"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Perform cross-validation</a:t>
            </a:r>
            <a:r>
              <a:rPr lang="en-US" sz="5000"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 and Calculate cross-validated MSE</a:t>
            </a:r>
          </a:p>
          <a:p>
            <a:pPr marL="342900" lvl="0" indent="-342900">
              <a:buSzPts val="1000"/>
              <a:buFont typeface="Symbol" pitchFamily="2" charset="2"/>
              <a:buChar char=""/>
              <a:tabLst>
                <a:tab pos="457200" algn="l"/>
              </a:tabLst>
            </a:pP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Plot residuals</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and Plot actual vs predicted values</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IMPROVING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Feature Engineering</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FINDING THE BEST PERFORMING CLASSIFICATION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More analysis and trying with other models after feature engineering will help find the good fit.</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0" y="166714"/>
            <a:ext cx="10515600" cy="5281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a:t>
            </a:r>
          </a:p>
        </p:txBody>
      </p:sp>
    </p:spTree>
    <p:extLst>
      <p:ext uri="{BB962C8B-B14F-4D97-AF65-F5344CB8AC3E}">
        <p14:creationId xmlns:p14="http://schemas.microsoft.com/office/powerpoint/2010/main" val="3383976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841125" y="1807337"/>
            <a:ext cx="7068725" cy="1072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15</a:t>
            </a:fld>
            <a:endParaRPr lang="en-US"/>
          </a:p>
        </p:txBody>
      </p:sp>
      <p:sp>
        <p:nvSpPr>
          <p:cNvPr id="3" name="Content Placeholder 2"/>
          <p:cNvSpPr>
            <a:spLocks noGrp="1"/>
          </p:cNvSpPr>
          <p:nvPr>
            <p:ph type="body" sz="half" idx="4294967295"/>
          </p:nvPr>
        </p:nvSpPr>
        <p:spPr>
          <a:xfrm>
            <a:off x="770011" y="1384299"/>
            <a:ext cx="10687961" cy="5042912"/>
          </a:xfrm>
          <a:prstGeom prst="rect">
            <a:avLst/>
          </a:prstGeom>
        </p:spPr>
        <p:txBody>
          <a:bodyPr>
            <a:normAutofit fontScale="92500" lnSpcReduction="20000"/>
          </a:bodyPr>
          <a:lstStyle/>
          <a:p>
            <a:pPr algn="just" rtl="0" fontAlgn="base">
              <a:buFont typeface="Arial" panose="020B0604020202020204" pitchFamily="34" charset="0"/>
              <a:buChar char="•"/>
            </a:pPr>
            <a:r>
              <a:rPr lang="en-CA" sz="2200" b="1" dirty="0">
                <a:solidFill>
                  <a:schemeClr val="accent3">
                    <a:lumMod val="25000"/>
                  </a:schemeClr>
                </a:solidFill>
                <a:latin typeface="Abadi" panose="020B0604020104020204" pitchFamily="34" charset="0"/>
              </a:rPr>
              <a:t>Bar graph of </a:t>
            </a:r>
            <a:r>
              <a:rPr lang="en-IN" sz="2400" b="1" dirty="0">
                <a:solidFill>
                  <a:srgbClr val="000000"/>
                </a:solidFill>
                <a:latin typeface="SegoeUI"/>
              </a:rPr>
              <a:t>Coffee-name-wise Sales</a:t>
            </a: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marL="0" indent="0">
              <a:lnSpc>
                <a:spcPct val="100000"/>
              </a:lnSpc>
              <a:spcBef>
                <a:spcPts val="1400"/>
              </a:spcBef>
              <a:buNone/>
            </a:pPr>
            <a:endParaRPr lang="en-CA"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i="0" dirty="0">
              <a:solidFill>
                <a:srgbClr val="1C1C1C"/>
              </a:solidFill>
              <a:effectLst/>
              <a:latin typeface="Calibri" panose="020F050202020403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dirty="0">
              <a:solidFill>
                <a:schemeClr val="accent3">
                  <a:lumMod val="25000"/>
                </a:schemeClr>
              </a:solidFill>
              <a:latin typeface="Abadi" panose="020B0604020104020204" pitchFamily="34" charset="0"/>
            </a:endParaRPr>
          </a:p>
          <a:p>
            <a:pPr algn="just" rtl="0" fontAlgn="base"/>
            <a:r>
              <a:rPr lang="en-IN" sz="1600" b="0" i="0" u="none" strike="noStrike" dirty="0">
                <a:solidFill>
                  <a:srgbClr val="000000"/>
                </a:solidFill>
                <a:effectLst/>
                <a:latin typeface="SegoeUI"/>
              </a:rPr>
              <a:t>&gt;&gt; After plotting the graph, we observed that the highest sales value contribution is made by “Americano with milk’ closely followed by ‘Latte’ and then by ‘Cappuccino’, ‘Americano’, ‘Cortado’, ‘Hot Chocolate’, ‘Cocoa’ and ‘Espresso’ in that order. </a:t>
            </a:r>
          </a:p>
          <a:p>
            <a:pPr algn="just" rtl="0" fontAlgn="base"/>
            <a:r>
              <a:rPr lang="en-IN" sz="1600" b="0" i="0" u="none" strike="noStrike" dirty="0">
                <a:solidFill>
                  <a:srgbClr val="000000"/>
                </a:solidFill>
                <a:effectLst/>
                <a:latin typeface="SegoeUI"/>
              </a:rPr>
              <a:t>The graph </a:t>
            </a:r>
            <a:r>
              <a:rPr lang="en-IN" sz="1600" dirty="0">
                <a:solidFill>
                  <a:srgbClr val="000000"/>
                </a:solidFill>
                <a:latin typeface="SegoeUI"/>
              </a:rPr>
              <a:t>gives an idea of the customer preferences which can be understood better by analysing the customer-wise coffee-name preferences and the count of coffee-name-wise sales.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Bar Graph : </a:t>
            </a:r>
            <a:endParaRPr lang="en-US" dirty="0">
              <a:solidFill>
                <a:srgbClr val="0B49CB"/>
              </a:solidFill>
            </a:endParaRPr>
          </a:p>
        </p:txBody>
      </p:sp>
      <p:pic>
        <p:nvPicPr>
          <p:cNvPr id="6" name="Picture 5">
            <a:extLst>
              <a:ext uri="{FF2B5EF4-FFF2-40B4-BE49-F238E27FC236}">
                <a16:creationId xmlns:a16="http://schemas.microsoft.com/office/drawing/2014/main" id="{652D8437-5693-068E-A294-2E3326921E66}"/>
              </a:ext>
            </a:extLst>
          </p:cNvPr>
          <p:cNvPicPr>
            <a:picLocks noChangeAspect="1"/>
          </p:cNvPicPr>
          <p:nvPr/>
        </p:nvPicPr>
        <p:blipFill>
          <a:blip r:embed="rId2"/>
          <a:stretch>
            <a:fillRect/>
          </a:stretch>
        </p:blipFill>
        <p:spPr>
          <a:xfrm>
            <a:off x="770011" y="1733266"/>
            <a:ext cx="10651978" cy="333005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p:cNvSpPr>
            <a:spLocks noGrp="1"/>
          </p:cNvSpPr>
          <p:nvPr>
            <p:ph type="body" sz="half" idx="4294967295"/>
          </p:nvPr>
        </p:nvSpPr>
        <p:spPr>
          <a:xfrm>
            <a:off x="770011" y="1384299"/>
            <a:ext cx="10687961" cy="5042912"/>
          </a:xfrm>
          <a:prstGeom prst="rect">
            <a:avLst/>
          </a:prstGeom>
        </p:spPr>
        <p:txBody>
          <a:bodyPr>
            <a:normAutofit fontScale="92500" lnSpcReduction="20000"/>
          </a:bodyPr>
          <a:lstStyle/>
          <a:p>
            <a:pPr algn="just" rtl="0" fontAlgn="base">
              <a:buFont typeface="Arial" panose="020B0604020202020204" pitchFamily="34" charset="0"/>
              <a:buChar char="•"/>
            </a:pPr>
            <a:r>
              <a:rPr lang="en-CA" sz="2200" b="1" dirty="0">
                <a:solidFill>
                  <a:schemeClr val="accent3">
                    <a:lumMod val="25000"/>
                  </a:schemeClr>
                </a:solidFill>
                <a:latin typeface="Abadi" panose="020B0604020104020204" pitchFamily="34" charset="0"/>
              </a:rPr>
              <a:t>Bar graph of </a:t>
            </a:r>
            <a:r>
              <a:rPr lang="en-IN" sz="2400" b="1" dirty="0">
                <a:solidFill>
                  <a:srgbClr val="000000"/>
                </a:solidFill>
                <a:latin typeface="SegoeUI"/>
              </a:rPr>
              <a:t>Coffee-name-wise number of Sales</a:t>
            </a: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marL="0" indent="0">
              <a:lnSpc>
                <a:spcPct val="100000"/>
              </a:lnSpc>
              <a:spcBef>
                <a:spcPts val="1400"/>
              </a:spcBef>
              <a:buNone/>
            </a:pPr>
            <a:endParaRPr lang="en-CA"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i="0" dirty="0">
              <a:solidFill>
                <a:srgbClr val="1C1C1C"/>
              </a:solidFill>
              <a:effectLst/>
              <a:latin typeface="Calibri" panose="020F050202020403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dirty="0">
              <a:solidFill>
                <a:schemeClr val="accent3">
                  <a:lumMod val="25000"/>
                </a:schemeClr>
              </a:solidFill>
              <a:latin typeface="Abadi" panose="020B0604020104020204" pitchFamily="34" charset="0"/>
            </a:endParaRPr>
          </a:p>
          <a:p>
            <a:pPr algn="just" rtl="0" fontAlgn="base"/>
            <a:r>
              <a:rPr lang="en-IN" sz="1600" b="0" i="0" u="none" strike="noStrike" dirty="0">
                <a:solidFill>
                  <a:srgbClr val="000000"/>
                </a:solidFill>
                <a:effectLst/>
                <a:latin typeface="SegoeUI"/>
              </a:rPr>
              <a:t>&gt;&gt; After plotting the graph, we observed that the highest number </a:t>
            </a:r>
            <a:r>
              <a:rPr lang="en-IN" sz="1600" dirty="0">
                <a:solidFill>
                  <a:srgbClr val="000000"/>
                </a:solidFill>
                <a:latin typeface="SegoeUI"/>
              </a:rPr>
              <a:t>of </a:t>
            </a:r>
            <a:r>
              <a:rPr lang="en-IN" sz="1600" b="0" i="0" u="none" strike="noStrike" dirty="0">
                <a:solidFill>
                  <a:srgbClr val="000000"/>
                </a:solidFill>
                <a:effectLst/>
                <a:latin typeface="SegoeUI"/>
              </a:rPr>
              <a:t>sales contribution is made by “Americano with milk’ followed by ‘Latte’ and then by ‘Cappuccino’, ‘Americano’, ‘Cortado’, ‘Hot Chocolate’, ‘Espresso’  and ‘Cocoa’ in that order. </a:t>
            </a:r>
          </a:p>
          <a:p>
            <a:pPr algn="just" rtl="0" fontAlgn="base"/>
            <a:r>
              <a:rPr lang="en-IN" sz="1600" b="0" i="0" u="none" strike="noStrike" dirty="0">
                <a:solidFill>
                  <a:srgbClr val="000000"/>
                </a:solidFill>
                <a:effectLst/>
                <a:latin typeface="SegoeUI"/>
              </a:rPr>
              <a:t>The price of ‘Latte’ being a tad higher than ‘Americano with milk’, value wise although the ‘Latte’ comes close but number of sales-wise there is a distinct gap. Similarly, the price of ‘Cocoa’ being a higher than ‘Espresso’, value wise although the ‘Espresso’ comes after ‘Cocoa’ however, on-the-basis-of number of sales-wise the order is reversed.  </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Bar Graph : </a:t>
            </a:r>
            <a:endParaRPr lang="en-US" dirty="0">
              <a:solidFill>
                <a:srgbClr val="0B49CB"/>
              </a:solidFill>
            </a:endParaRPr>
          </a:p>
        </p:txBody>
      </p:sp>
      <p:pic>
        <p:nvPicPr>
          <p:cNvPr id="6" name="Picture 5">
            <a:extLst>
              <a:ext uri="{FF2B5EF4-FFF2-40B4-BE49-F238E27FC236}">
                <a16:creationId xmlns:a16="http://schemas.microsoft.com/office/drawing/2014/main" id="{B7E3FA65-CE22-FD58-8060-4B150A06DECB}"/>
              </a:ext>
            </a:extLst>
          </p:cNvPr>
          <p:cNvPicPr>
            <a:picLocks noChangeAspect="1"/>
          </p:cNvPicPr>
          <p:nvPr/>
        </p:nvPicPr>
        <p:blipFill>
          <a:blip r:embed="rId2"/>
          <a:stretch>
            <a:fillRect/>
          </a:stretch>
        </p:blipFill>
        <p:spPr>
          <a:xfrm>
            <a:off x="770011" y="1705969"/>
            <a:ext cx="10651978" cy="3330055"/>
          </a:xfrm>
          <a:prstGeom prst="rect">
            <a:avLst/>
          </a:prstGeom>
        </p:spPr>
      </p:pic>
    </p:spTree>
    <p:extLst>
      <p:ext uri="{BB962C8B-B14F-4D97-AF65-F5344CB8AC3E}">
        <p14:creationId xmlns:p14="http://schemas.microsoft.com/office/powerpoint/2010/main" val="2648301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p:cNvSpPr>
            <a:spLocks noGrp="1"/>
          </p:cNvSpPr>
          <p:nvPr>
            <p:ph type="body" sz="half" idx="4294967295"/>
          </p:nvPr>
        </p:nvSpPr>
        <p:spPr>
          <a:xfrm>
            <a:off x="770011" y="1384299"/>
            <a:ext cx="10687961" cy="5042912"/>
          </a:xfrm>
          <a:prstGeom prst="rect">
            <a:avLst/>
          </a:prstGeom>
        </p:spPr>
        <p:txBody>
          <a:bodyPr>
            <a:normAutofit fontScale="92500" lnSpcReduction="20000"/>
          </a:bodyPr>
          <a:lstStyle/>
          <a:p>
            <a:pPr algn="just" fontAlgn="base"/>
            <a:r>
              <a:rPr lang="en-CA" sz="2200" b="1" dirty="0">
                <a:solidFill>
                  <a:schemeClr val="accent3">
                    <a:lumMod val="25000"/>
                  </a:schemeClr>
                </a:solidFill>
                <a:latin typeface="Abadi" panose="020B0604020104020204" pitchFamily="34" charset="0"/>
              </a:rPr>
              <a:t>Bar graph of </a:t>
            </a:r>
            <a:r>
              <a:rPr lang="en-IN" sz="2400" b="1" dirty="0">
                <a:solidFill>
                  <a:srgbClr val="000000"/>
                </a:solidFill>
                <a:latin typeface="SegoeUI"/>
              </a:rPr>
              <a:t>Weekday-wise Sales</a:t>
            </a:r>
          </a:p>
          <a:p>
            <a:pPr algn="just" fontAlgn="base"/>
            <a:endParaRPr lang="en-US" sz="2400" b="1" dirty="0">
              <a:solidFill>
                <a:srgbClr val="000000"/>
              </a:solidFill>
              <a:latin typeface="SegoeUI"/>
            </a:endParaRPr>
          </a:p>
          <a:p>
            <a:pPr marL="0" indent="0">
              <a:lnSpc>
                <a:spcPct val="100000"/>
              </a:lnSpc>
              <a:spcBef>
                <a:spcPts val="1400"/>
              </a:spcBef>
              <a:buNone/>
            </a:pPr>
            <a:endParaRPr lang="en-CA"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i="0" dirty="0">
              <a:solidFill>
                <a:srgbClr val="1C1C1C"/>
              </a:solidFill>
              <a:effectLst/>
              <a:latin typeface="Calibri" panose="020F050202020403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dirty="0">
              <a:solidFill>
                <a:schemeClr val="accent3">
                  <a:lumMod val="25000"/>
                </a:schemeClr>
              </a:solidFill>
              <a:latin typeface="Abadi" panose="020B0604020104020204" pitchFamily="34" charset="0"/>
            </a:endParaRPr>
          </a:p>
          <a:p>
            <a:pPr algn="just" fontAlgn="base"/>
            <a:r>
              <a:rPr lang="en-IN" sz="1600" dirty="0">
                <a:solidFill>
                  <a:srgbClr val="000000"/>
                </a:solidFill>
                <a:latin typeface="SegoeUI"/>
              </a:rPr>
              <a:t>&gt;&gt; After plotting the graph for a sample period of 15</a:t>
            </a:r>
            <a:r>
              <a:rPr lang="en-IN" sz="1600" baseline="30000" dirty="0">
                <a:solidFill>
                  <a:srgbClr val="000000"/>
                </a:solidFill>
                <a:latin typeface="SegoeUI"/>
              </a:rPr>
              <a:t>th</a:t>
            </a:r>
            <a:r>
              <a:rPr lang="en-IN" sz="1600" dirty="0">
                <a:solidFill>
                  <a:srgbClr val="000000"/>
                </a:solidFill>
                <a:latin typeface="SegoeUI"/>
              </a:rPr>
              <a:t> March to 21</a:t>
            </a:r>
            <a:r>
              <a:rPr lang="en-IN" sz="1600" baseline="30000" dirty="0">
                <a:solidFill>
                  <a:srgbClr val="000000"/>
                </a:solidFill>
                <a:latin typeface="SegoeUI"/>
              </a:rPr>
              <a:t>st</a:t>
            </a:r>
            <a:r>
              <a:rPr lang="en-IN" sz="1600" dirty="0">
                <a:solidFill>
                  <a:srgbClr val="000000"/>
                </a:solidFill>
                <a:latin typeface="SegoeUI"/>
              </a:rPr>
              <a:t> March 2024, we observed that the highest sales value-wise was made on “Saturday’ closely followed by ‘Wednesday’ and then by ‘Tuesday’, ‘Thursday’, ‘Monday’, ‘Friday’ and ‘Sunday’ in that order. </a:t>
            </a:r>
          </a:p>
          <a:p>
            <a:pPr algn="just" fontAlgn="base"/>
            <a:r>
              <a:rPr lang="en-IN" sz="1600" dirty="0">
                <a:solidFill>
                  <a:srgbClr val="000000"/>
                </a:solidFill>
                <a:latin typeface="SegoeUI"/>
              </a:rPr>
              <a:t>The graph gives an idea of the days on which the sales are more. The reasons for variation which is apparently large can be understood better by analysing other parameters</a:t>
            </a:r>
            <a:endParaRPr lang="en-IN" sz="1600" b="0" i="0" u="none" strike="noStrike" dirty="0">
              <a:solidFill>
                <a:srgbClr val="000000"/>
              </a:solidFill>
              <a:effectLst/>
              <a:latin typeface="SegoeU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Bar Graph : </a:t>
            </a:r>
            <a:endParaRPr lang="en-US" dirty="0">
              <a:solidFill>
                <a:srgbClr val="0B49CB"/>
              </a:solidFill>
            </a:endParaRPr>
          </a:p>
        </p:txBody>
      </p:sp>
      <p:pic>
        <p:nvPicPr>
          <p:cNvPr id="6" name="Picture 5">
            <a:extLst>
              <a:ext uri="{FF2B5EF4-FFF2-40B4-BE49-F238E27FC236}">
                <a16:creationId xmlns:a16="http://schemas.microsoft.com/office/drawing/2014/main" id="{51EBD648-F98D-F404-B4AC-C2A6CAADA30E}"/>
              </a:ext>
            </a:extLst>
          </p:cNvPr>
          <p:cNvPicPr>
            <a:picLocks noChangeAspect="1"/>
          </p:cNvPicPr>
          <p:nvPr/>
        </p:nvPicPr>
        <p:blipFill>
          <a:blip r:embed="rId2"/>
          <a:stretch>
            <a:fillRect/>
          </a:stretch>
        </p:blipFill>
        <p:spPr>
          <a:xfrm>
            <a:off x="770011" y="1678675"/>
            <a:ext cx="10687961" cy="3357349"/>
          </a:xfrm>
          <a:prstGeom prst="rect">
            <a:avLst/>
          </a:prstGeom>
        </p:spPr>
      </p:pic>
    </p:spTree>
    <p:extLst>
      <p:ext uri="{BB962C8B-B14F-4D97-AF65-F5344CB8AC3E}">
        <p14:creationId xmlns:p14="http://schemas.microsoft.com/office/powerpoint/2010/main" val="2580464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770011" y="1384299"/>
            <a:ext cx="10687961" cy="5042912"/>
          </a:xfrm>
          <a:prstGeom prst="rect">
            <a:avLst/>
          </a:prstGeom>
        </p:spPr>
        <p:txBody>
          <a:bodyPr>
            <a:normAutofit fontScale="92500" lnSpcReduction="20000"/>
          </a:bodyPr>
          <a:lstStyle/>
          <a:p>
            <a:pPr algn="just" fontAlgn="base"/>
            <a:r>
              <a:rPr lang="en-CA" sz="2200" b="1" dirty="0">
                <a:solidFill>
                  <a:schemeClr val="accent3">
                    <a:lumMod val="25000"/>
                  </a:schemeClr>
                </a:solidFill>
                <a:latin typeface="Abadi" panose="020B0604020104020204" pitchFamily="34" charset="0"/>
              </a:rPr>
              <a:t>Bar graph of </a:t>
            </a:r>
            <a:r>
              <a:rPr lang="en-IN" sz="2400" b="1" dirty="0">
                <a:solidFill>
                  <a:srgbClr val="000000"/>
                </a:solidFill>
                <a:latin typeface="SegoeUI"/>
              </a:rPr>
              <a:t>Weekday-wise Sales by Coffee type</a:t>
            </a:r>
          </a:p>
          <a:p>
            <a:pPr algn="just" fontAlgn="base"/>
            <a:endParaRPr lang="en-US" sz="2400" b="1" dirty="0">
              <a:solidFill>
                <a:srgbClr val="000000"/>
              </a:solidFill>
              <a:latin typeface="SegoeUI"/>
            </a:endParaRPr>
          </a:p>
          <a:p>
            <a:pPr marL="0" indent="0">
              <a:lnSpc>
                <a:spcPct val="100000"/>
              </a:lnSpc>
              <a:spcBef>
                <a:spcPts val="1400"/>
              </a:spcBef>
              <a:buNone/>
            </a:pPr>
            <a:endParaRPr lang="en-CA"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1" i="0" dirty="0">
              <a:solidFill>
                <a:srgbClr val="1C1C1C"/>
              </a:solidFill>
              <a:effectLst/>
              <a:latin typeface="Calibri" panose="020F050202020403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dirty="0">
              <a:solidFill>
                <a:schemeClr val="accent3">
                  <a:lumMod val="25000"/>
                </a:schemeClr>
              </a:solidFill>
              <a:latin typeface="Abadi" panose="020B0604020104020204" pitchFamily="34" charset="0"/>
            </a:endParaRPr>
          </a:p>
          <a:p>
            <a:pPr algn="just" fontAlgn="base"/>
            <a:r>
              <a:rPr lang="en-IN" sz="1600" dirty="0">
                <a:solidFill>
                  <a:srgbClr val="000000"/>
                </a:solidFill>
                <a:latin typeface="SegoeUI"/>
              </a:rPr>
              <a:t>&gt;&gt; After plotting the graph for a sample period of 15</a:t>
            </a:r>
            <a:r>
              <a:rPr lang="en-IN" sz="1600" baseline="30000" dirty="0">
                <a:solidFill>
                  <a:srgbClr val="000000"/>
                </a:solidFill>
                <a:latin typeface="SegoeUI"/>
              </a:rPr>
              <a:t>th</a:t>
            </a:r>
            <a:r>
              <a:rPr lang="en-IN" sz="1600" dirty="0">
                <a:solidFill>
                  <a:srgbClr val="000000"/>
                </a:solidFill>
                <a:latin typeface="SegoeUI"/>
              </a:rPr>
              <a:t> March to 21</a:t>
            </a:r>
            <a:r>
              <a:rPr lang="en-IN" sz="1600" baseline="30000" dirty="0">
                <a:solidFill>
                  <a:srgbClr val="000000"/>
                </a:solidFill>
                <a:latin typeface="SegoeUI"/>
              </a:rPr>
              <a:t>st</a:t>
            </a:r>
            <a:r>
              <a:rPr lang="en-IN" sz="1600" dirty="0">
                <a:solidFill>
                  <a:srgbClr val="000000"/>
                </a:solidFill>
                <a:latin typeface="SegoeUI"/>
              </a:rPr>
              <a:t> March 2024, we observed that the day-wise preferences varies as the highest number of sales contribution is made by Americano on Monday while it is by </a:t>
            </a:r>
            <a:r>
              <a:rPr lang="en-IN" sz="1600" dirty="0" err="1">
                <a:solidFill>
                  <a:srgbClr val="000000"/>
                </a:solidFill>
                <a:latin typeface="SegoeUI"/>
              </a:rPr>
              <a:t>Cotrado</a:t>
            </a:r>
            <a:r>
              <a:rPr lang="en-IN" sz="1600" dirty="0">
                <a:solidFill>
                  <a:srgbClr val="000000"/>
                </a:solidFill>
                <a:latin typeface="SegoeUI"/>
              </a:rPr>
              <a:t> on Saturday. And on Tuesday is Latte.</a:t>
            </a:r>
          </a:p>
          <a:p>
            <a:pPr algn="just" fontAlgn="base"/>
            <a:r>
              <a:rPr lang="en-IN" sz="1600" dirty="0">
                <a:solidFill>
                  <a:srgbClr val="000000"/>
                </a:solidFill>
                <a:latin typeface="SegoeUI"/>
              </a:rPr>
              <a:t>The graph gives an idea of the days on which the sales are more for a particular type of coffee. The reasons for variation can be understood better by analysing other parameters.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Bar Graph : </a:t>
            </a:r>
            <a:endParaRPr lang="en-US" dirty="0">
              <a:solidFill>
                <a:srgbClr val="0B49CB"/>
              </a:solidFill>
            </a:endParaRPr>
          </a:p>
        </p:txBody>
      </p:sp>
      <p:pic>
        <p:nvPicPr>
          <p:cNvPr id="6" name="Picture 5">
            <a:extLst>
              <a:ext uri="{FF2B5EF4-FFF2-40B4-BE49-F238E27FC236}">
                <a16:creationId xmlns:a16="http://schemas.microsoft.com/office/drawing/2014/main" id="{5C4F0A99-B5DF-7040-CDBA-7074367971E9}"/>
              </a:ext>
            </a:extLst>
          </p:cNvPr>
          <p:cNvPicPr>
            <a:picLocks noChangeAspect="1"/>
          </p:cNvPicPr>
          <p:nvPr/>
        </p:nvPicPr>
        <p:blipFill>
          <a:blip r:embed="rId2"/>
          <a:stretch>
            <a:fillRect/>
          </a:stretch>
        </p:blipFill>
        <p:spPr>
          <a:xfrm>
            <a:off x="770011" y="1705969"/>
            <a:ext cx="10651978" cy="3343703"/>
          </a:xfrm>
          <a:prstGeom prst="rect">
            <a:avLst/>
          </a:prstGeom>
        </p:spPr>
      </p:pic>
    </p:spTree>
    <p:extLst>
      <p:ext uri="{BB962C8B-B14F-4D97-AF65-F5344CB8AC3E}">
        <p14:creationId xmlns:p14="http://schemas.microsoft.com/office/powerpoint/2010/main" val="813926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683831" y="1358558"/>
            <a:ext cx="10687960" cy="4667016"/>
          </a:xfrm>
          <a:prstGeom prst="rect">
            <a:avLst/>
          </a:prstGeom>
        </p:spPr>
        <p:txBody>
          <a:bodyPr>
            <a:normAutofit lnSpcReduction="10000"/>
          </a:bodyPr>
          <a:lstStyle/>
          <a:p>
            <a:pPr algn="just" rtl="0" fontAlgn="base">
              <a:buFont typeface="Arial" panose="020B0604020202020204" pitchFamily="34" charset="0"/>
              <a:buChar char="•"/>
            </a:pPr>
            <a:r>
              <a:rPr lang="en-CA" sz="2200" b="1" dirty="0">
                <a:solidFill>
                  <a:schemeClr val="accent3">
                    <a:lumMod val="25000"/>
                  </a:schemeClr>
                </a:solidFill>
                <a:latin typeface="Abadi" panose="020B0604020104020204" pitchFamily="34" charset="0"/>
              </a:rPr>
              <a:t>Line graph of </a:t>
            </a:r>
            <a:r>
              <a:rPr lang="en-IN" sz="2400" b="1" i="0" u="none" strike="noStrike" dirty="0">
                <a:solidFill>
                  <a:srgbClr val="000000"/>
                </a:solidFill>
                <a:effectLst/>
                <a:latin typeface="SegoeUI"/>
              </a:rPr>
              <a:t>Sales Vs </a:t>
            </a:r>
            <a:r>
              <a:rPr lang="en-IN" sz="2400" b="1" dirty="0">
                <a:solidFill>
                  <a:srgbClr val="000000"/>
                </a:solidFill>
                <a:latin typeface="SegoeUI"/>
              </a:rPr>
              <a:t>Dates</a:t>
            </a:r>
            <a:r>
              <a:rPr lang="en-US" sz="2400" b="0" i="0" dirty="0">
                <a:solidFill>
                  <a:srgbClr val="000000"/>
                </a:solidFill>
                <a:effectLst/>
                <a:latin typeface="SegoeUI"/>
              </a:rPr>
              <a:t>​</a:t>
            </a: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i="0" dirty="0">
              <a:solidFill>
                <a:schemeClr val="accent3">
                  <a:lumMod val="25000"/>
                </a:schemeClr>
              </a:solidFill>
              <a:effectLst/>
              <a:latin typeface="Abadi" panose="020B0604020104020204" pitchFamily="34" charset="0"/>
            </a:endParaRPr>
          </a:p>
          <a:p>
            <a:pPr algn="just" rtl="0" fontAlgn="base"/>
            <a:r>
              <a:rPr lang="en-IN" sz="1600" b="0" i="0" u="none" strike="noStrike" dirty="0">
                <a:solidFill>
                  <a:srgbClr val="000000"/>
                </a:solidFill>
                <a:effectLst/>
                <a:latin typeface="SegoeUI"/>
              </a:rPr>
              <a:t>&gt;&gt; On observing the </a:t>
            </a:r>
            <a:r>
              <a:rPr lang="en-IN" sz="1600" dirty="0">
                <a:solidFill>
                  <a:srgbClr val="000000"/>
                </a:solidFill>
                <a:latin typeface="SegoeUI"/>
              </a:rPr>
              <a:t>line</a:t>
            </a:r>
            <a:r>
              <a:rPr lang="en-IN" sz="1600" b="0" i="0" u="none" strike="noStrike" dirty="0">
                <a:solidFill>
                  <a:srgbClr val="000000"/>
                </a:solidFill>
                <a:effectLst/>
                <a:latin typeface="SegoeUI"/>
              </a:rPr>
              <a:t> plot chart, we see that </a:t>
            </a:r>
            <a:r>
              <a:rPr lang="en-IN" sz="1600" dirty="0">
                <a:solidFill>
                  <a:srgbClr val="000000"/>
                </a:solidFill>
                <a:latin typeface="SegoeUI"/>
              </a:rPr>
              <a:t>it is non-linear and there is lot of variation in daily sales over the various dates. While the maximum sales on a day has been 650 (approx.), the minimum sales has been almost zero.</a:t>
            </a:r>
          </a:p>
        </p:txBody>
      </p:sp>
      <p:sp>
        <p:nvSpPr>
          <p:cNvPr id="4" name="Title 1"/>
          <p:cNvSpPr txBox="1"/>
          <p:nvPr/>
        </p:nvSpPr>
        <p:spPr>
          <a:xfrm>
            <a:off x="683831" y="738203"/>
            <a:ext cx="10515600" cy="6203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Line Graphs:</a:t>
            </a:r>
            <a:endParaRPr lang="en-IN" sz="4000" b="0" i="0" dirty="0">
              <a:solidFill>
                <a:srgbClr val="000000"/>
              </a:solidFill>
              <a:effectLst/>
              <a:latin typeface="Segoe UI" panose="020B0502040204020203" pitchFamily="34" charset="0"/>
            </a:endParaRPr>
          </a:p>
        </p:txBody>
      </p:sp>
      <p:pic>
        <p:nvPicPr>
          <p:cNvPr id="6" name="Picture 5">
            <a:extLst>
              <a:ext uri="{FF2B5EF4-FFF2-40B4-BE49-F238E27FC236}">
                <a16:creationId xmlns:a16="http://schemas.microsoft.com/office/drawing/2014/main" id="{D8403FD8-576F-DDCB-6F30-4F2AC06EE58C}"/>
              </a:ext>
            </a:extLst>
          </p:cNvPr>
          <p:cNvPicPr>
            <a:picLocks noChangeAspect="1"/>
          </p:cNvPicPr>
          <p:nvPr/>
        </p:nvPicPr>
        <p:blipFill>
          <a:blip r:embed="rId2"/>
          <a:stretch>
            <a:fillRect/>
          </a:stretch>
        </p:blipFill>
        <p:spPr>
          <a:xfrm>
            <a:off x="770012" y="1705970"/>
            <a:ext cx="10687960" cy="34392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683831" y="1358558"/>
            <a:ext cx="10687960" cy="4667016"/>
          </a:xfrm>
          <a:prstGeom prst="rect">
            <a:avLst/>
          </a:prstGeom>
        </p:spPr>
        <p:txBody>
          <a:bodyPr>
            <a:normAutofit fontScale="92500"/>
          </a:bodyPr>
          <a:lstStyle/>
          <a:p>
            <a:pPr algn="just" rtl="0" fontAlgn="base">
              <a:buFont typeface="Arial" panose="020B0604020202020204" pitchFamily="34" charset="0"/>
              <a:buChar char="•"/>
            </a:pPr>
            <a:r>
              <a:rPr lang="en-CA" sz="2200" b="1" dirty="0">
                <a:solidFill>
                  <a:schemeClr val="accent3">
                    <a:lumMod val="25000"/>
                  </a:schemeClr>
                </a:solidFill>
                <a:latin typeface="Abadi" panose="020B0604020104020204" pitchFamily="34" charset="0"/>
              </a:rPr>
              <a:t>Line graph of </a:t>
            </a:r>
            <a:r>
              <a:rPr lang="en-IN" sz="2400" b="1" i="0" u="none" strike="noStrike" dirty="0">
                <a:solidFill>
                  <a:srgbClr val="000000"/>
                </a:solidFill>
                <a:effectLst/>
                <a:latin typeface="SegoeUI"/>
              </a:rPr>
              <a:t>Sales Vs Month</a:t>
            </a:r>
            <a:endParaRPr lang="en-US" sz="2400" b="0" i="0" dirty="0">
              <a:solidFill>
                <a:srgbClr val="000000"/>
              </a:solidFill>
              <a:effectLst/>
              <a:latin typeface="SegoeUI"/>
            </a:endParaRP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i="0" dirty="0">
              <a:solidFill>
                <a:schemeClr val="accent3">
                  <a:lumMod val="25000"/>
                </a:schemeClr>
              </a:solidFill>
              <a:effectLst/>
              <a:latin typeface="Abadi" panose="020B0604020104020204" pitchFamily="34" charset="0"/>
            </a:endParaRPr>
          </a:p>
          <a:p>
            <a:pPr algn="just" rtl="0" fontAlgn="base"/>
            <a:r>
              <a:rPr lang="en-IN" sz="1600" b="0" i="0" u="none" strike="noStrike" dirty="0">
                <a:solidFill>
                  <a:srgbClr val="000000"/>
                </a:solidFill>
                <a:effectLst/>
                <a:latin typeface="SegoeUI"/>
              </a:rPr>
              <a:t>&gt;&gt; On observing the </a:t>
            </a:r>
            <a:r>
              <a:rPr lang="en-IN" sz="1600" dirty="0">
                <a:solidFill>
                  <a:srgbClr val="000000"/>
                </a:solidFill>
                <a:latin typeface="SegoeUI"/>
              </a:rPr>
              <a:t>line</a:t>
            </a:r>
            <a:r>
              <a:rPr lang="en-IN" sz="1600" b="0" i="0" u="none" strike="noStrike" dirty="0">
                <a:solidFill>
                  <a:srgbClr val="000000"/>
                </a:solidFill>
                <a:effectLst/>
                <a:latin typeface="SegoeUI"/>
              </a:rPr>
              <a:t> plot chart, we see that </a:t>
            </a:r>
            <a:r>
              <a:rPr lang="en-IN" sz="1600" dirty="0">
                <a:solidFill>
                  <a:srgbClr val="000000"/>
                </a:solidFill>
                <a:latin typeface="SegoeUI"/>
              </a:rPr>
              <a:t>it is non-linear and there is lot of variation in monthly sales during various months. While the maximum sales has been in the month of May 24, the minimum sales has been in April 24</a:t>
            </a:r>
          </a:p>
        </p:txBody>
      </p:sp>
      <p:sp>
        <p:nvSpPr>
          <p:cNvPr id="4" name="Title 1"/>
          <p:cNvSpPr txBox="1"/>
          <p:nvPr/>
        </p:nvSpPr>
        <p:spPr>
          <a:xfrm>
            <a:off x="683831" y="738203"/>
            <a:ext cx="10515600" cy="6203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Line Graphs:</a:t>
            </a:r>
            <a:endParaRPr lang="en-IN" sz="4000" b="0" i="0" dirty="0">
              <a:solidFill>
                <a:srgbClr val="000000"/>
              </a:solidFill>
              <a:effectLst/>
              <a:latin typeface="Segoe UI" panose="020B0502040204020203" pitchFamily="34" charset="0"/>
            </a:endParaRPr>
          </a:p>
        </p:txBody>
      </p:sp>
      <p:pic>
        <p:nvPicPr>
          <p:cNvPr id="6" name="Picture 5">
            <a:extLst>
              <a:ext uri="{FF2B5EF4-FFF2-40B4-BE49-F238E27FC236}">
                <a16:creationId xmlns:a16="http://schemas.microsoft.com/office/drawing/2014/main" id="{49134210-DF7F-7E6B-C314-D1D14ED16ABA}"/>
              </a:ext>
            </a:extLst>
          </p:cNvPr>
          <p:cNvPicPr>
            <a:picLocks noChangeAspect="1"/>
          </p:cNvPicPr>
          <p:nvPr/>
        </p:nvPicPr>
        <p:blipFill>
          <a:blip r:embed="rId2"/>
          <a:stretch>
            <a:fillRect/>
          </a:stretch>
        </p:blipFill>
        <p:spPr>
          <a:xfrm>
            <a:off x="683831" y="1705970"/>
            <a:ext cx="10651978" cy="3507476"/>
          </a:xfrm>
          <a:prstGeom prst="rect">
            <a:avLst/>
          </a:prstGeom>
        </p:spPr>
      </p:pic>
    </p:spTree>
    <p:extLst>
      <p:ext uri="{BB962C8B-B14F-4D97-AF65-F5344CB8AC3E}">
        <p14:creationId xmlns:p14="http://schemas.microsoft.com/office/powerpoint/2010/main" val="1783610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683831" y="1358558"/>
            <a:ext cx="10687960" cy="4667016"/>
          </a:xfrm>
          <a:prstGeom prst="rect">
            <a:avLst/>
          </a:prstGeom>
        </p:spPr>
        <p:txBody>
          <a:bodyPr>
            <a:normAutofit fontScale="92500" lnSpcReduction="10000"/>
          </a:bodyPr>
          <a:lstStyle/>
          <a:p>
            <a:pPr algn="just" rtl="0" fontAlgn="base">
              <a:buFont typeface="Arial" panose="020B0604020202020204" pitchFamily="34" charset="0"/>
              <a:buChar char="•"/>
            </a:pPr>
            <a:r>
              <a:rPr lang="en-CA" sz="2200" b="1" dirty="0">
                <a:solidFill>
                  <a:schemeClr val="accent3">
                    <a:lumMod val="25000"/>
                  </a:schemeClr>
                </a:solidFill>
                <a:latin typeface="Abadi" panose="020B0604020104020204" pitchFamily="34" charset="0"/>
              </a:rPr>
              <a:t>Scatter graph of </a:t>
            </a:r>
            <a:r>
              <a:rPr lang="en-IN" sz="2400" b="1" dirty="0">
                <a:solidFill>
                  <a:srgbClr val="000000"/>
                </a:solidFill>
                <a:latin typeface="SegoeUI"/>
              </a:rPr>
              <a:t> Act</a:t>
            </a:r>
            <a:r>
              <a:rPr lang="en-IN" sz="2400" b="1" i="0" u="none" strike="noStrike" dirty="0">
                <a:solidFill>
                  <a:srgbClr val="000000"/>
                </a:solidFill>
                <a:effectLst/>
                <a:latin typeface="SegoeUI"/>
              </a:rPr>
              <a:t>uals Vs Predicted values</a:t>
            </a:r>
            <a:r>
              <a:rPr lang="en-US" sz="2400" b="1" i="0" dirty="0">
                <a:solidFill>
                  <a:srgbClr val="000000"/>
                </a:solidFill>
                <a:effectLst/>
                <a:latin typeface="SegoeUI"/>
              </a:rPr>
              <a:t>​ for </a:t>
            </a:r>
            <a:r>
              <a:rPr lang="en-US" sz="2400" b="1" dirty="0">
                <a:solidFill>
                  <a:schemeClr val="accent3">
                    <a:lumMod val="25000"/>
                  </a:schemeClr>
                </a:solidFill>
                <a:latin typeface="Abadi" panose="020B0604020104020204" pitchFamily="34" charset="0"/>
              </a:rPr>
              <a:t>Next Day/Week/Month Sales </a:t>
            </a: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i="0" dirty="0">
              <a:solidFill>
                <a:schemeClr val="accent3">
                  <a:lumMod val="25000"/>
                </a:schemeClr>
              </a:solidFill>
              <a:effectLst/>
              <a:latin typeface="Abadi" panose="020B0604020104020204" pitchFamily="34" charset="0"/>
            </a:endParaRPr>
          </a:p>
          <a:p>
            <a:pPr algn="just" rtl="0" fontAlgn="base"/>
            <a:r>
              <a:rPr lang="en-IN" sz="1600" b="0" i="0" u="none" strike="noStrike" dirty="0">
                <a:solidFill>
                  <a:srgbClr val="000000"/>
                </a:solidFill>
                <a:effectLst/>
                <a:latin typeface="SegoeUI"/>
              </a:rPr>
              <a:t>&gt;&gt; On observing the graph,  drawn after applying the linear regression model in respect of the sales prediction for next day/week/month, we see that the points in the graph do not follow any specific pattern giving ground to a thought that the model is not a good fit.</a:t>
            </a:r>
          </a:p>
        </p:txBody>
      </p:sp>
      <p:sp>
        <p:nvSpPr>
          <p:cNvPr id="4" name="Title 1"/>
          <p:cNvSpPr txBox="1"/>
          <p:nvPr/>
        </p:nvSpPr>
        <p:spPr>
          <a:xfrm>
            <a:off x="683831" y="738203"/>
            <a:ext cx="10515600" cy="6203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Scatter Graphs:</a:t>
            </a:r>
            <a:endParaRPr lang="en-IN" sz="4000" b="0" i="0" dirty="0">
              <a:solidFill>
                <a:srgbClr val="000000"/>
              </a:solidFill>
              <a:effectLst/>
              <a:latin typeface="Segoe UI" panose="020B0502040204020203" pitchFamily="34" charset="0"/>
            </a:endParaRPr>
          </a:p>
        </p:txBody>
      </p:sp>
      <p:pic>
        <p:nvPicPr>
          <p:cNvPr id="6" name="Picture 5">
            <a:extLst>
              <a:ext uri="{FF2B5EF4-FFF2-40B4-BE49-F238E27FC236}">
                <a16:creationId xmlns:a16="http://schemas.microsoft.com/office/drawing/2014/main" id="{EC969593-D543-B1C4-D27A-7F491E1EFE4E}"/>
              </a:ext>
            </a:extLst>
          </p:cNvPr>
          <p:cNvPicPr>
            <a:picLocks noChangeAspect="1"/>
          </p:cNvPicPr>
          <p:nvPr/>
        </p:nvPicPr>
        <p:blipFill>
          <a:blip r:embed="rId2"/>
          <a:stretch>
            <a:fillRect/>
          </a:stretch>
        </p:blipFill>
        <p:spPr>
          <a:xfrm>
            <a:off x="683831" y="1705970"/>
            <a:ext cx="10687960" cy="3220872"/>
          </a:xfrm>
          <a:prstGeom prst="rect">
            <a:avLst/>
          </a:prstGeom>
        </p:spPr>
      </p:pic>
    </p:spTree>
    <p:extLst>
      <p:ext uri="{BB962C8B-B14F-4D97-AF65-F5344CB8AC3E}">
        <p14:creationId xmlns:p14="http://schemas.microsoft.com/office/powerpoint/2010/main" val="129266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683831" y="1358558"/>
            <a:ext cx="10687960" cy="4667016"/>
          </a:xfrm>
          <a:prstGeom prst="rect">
            <a:avLst/>
          </a:prstGeom>
        </p:spPr>
        <p:txBody>
          <a:bodyPr>
            <a:normAutofit fontScale="92500" lnSpcReduction="20000"/>
          </a:bodyPr>
          <a:lstStyle/>
          <a:p>
            <a:pPr algn="just" fontAlgn="base"/>
            <a:r>
              <a:rPr lang="en-CA" sz="2200" b="1" dirty="0">
                <a:solidFill>
                  <a:schemeClr val="accent3">
                    <a:lumMod val="25000"/>
                  </a:schemeClr>
                </a:solidFill>
                <a:latin typeface="Abadi" panose="020B0604020104020204" pitchFamily="34" charset="0"/>
              </a:rPr>
              <a:t>Scatter graph of </a:t>
            </a:r>
            <a:r>
              <a:rPr lang="en-IN" sz="2400" b="1" dirty="0">
                <a:solidFill>
                  <a:srgbClr val="000000"/>
                </a:solidFill>
                <a:latin typeface="SegoeUI"/>
              </a:rPr>
              <a:t> Act</a:t>
            </a:r>
            <a:r>
              <a:rPr lang="en-IN" sz="2400" b="1" i="0" u="none" strike="noStrike" dirty="0">
                <a:solidFill>
                  <a:srgbClr val="000000"/>
                </a:solidFill>
                <a:effectLst/>
                <a:latin typeface="SegoeUI"/>
              </a:rPr>
              <a:t>uals Vs Predicted values</a:t>
            </a:r>
            <a:r>
              <a:rPr lang="en-US" sz="2400" b="1" i="0" dirty="0">
                <a:solidFill>
                  <a:srgbClr val="000000"/>
                </a:solidFill>
                <a:effectLst/>
                <a:latin typeface="SegoeUI"/>
              </a:rPr>
              <a:t>​ for </a:t>
            </a:r>
            <a:r>
              <a:rPr lang="en-US" sz="2400" b="1" dirty="0">
                <a:solidFill>
                  <a:schemeClr val="accent3">
                    <a:lumMod val="25000"/>
                  </a:schemeClr>
                </a:solidFill>
                <a:latin typeface="Abadi" panose="020B0604020104020204" pitchFamily="34" charset="0"/>
              </a:rPr>
              <a:t>Specific Customer Purchase </a:t>
            </a:r>
          </a:p>
          <a:p>
            <a:pPr algn="just" fontAlgn="base"/>
            <a:endParaRPr lang="en-US" sz="2400" b="0" i="0" dirty="0">
              <a:solidFill>
                <a:srgbClr val="000000"/>
              </a:solidFill>
              <a:effectLst/>
              <a:latin typeface="Segoe UI" panose="020B0502040204020203" pitchFamily="34" charset="0"/>
            </a:endParaRPr>
          </a:p>
          <a:p>
            <a:pPr algn="just" rtl="0" fontAlgn="base">
              <a:buFont typeface="Arial" panose="020B0604020202020204" pitchFamily="34" charset="0"/>
              <a:buChar char="•"/>
            </a:pPr>
            <a:endParaRPr lang="en-US" sz="2400" b="0" i="0" dirty="0">
              <a:solidFill>
                <a:srgbClr val="000000"/>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i="0" dirty="0">
                <a:solidFill>
                  <a:srgbClr val="1C1C1C"/>
                </a:solidFill>
                <a:effectLst/>
                <a:latin typeface="Calibri" panose="020F0502020204030204" pitchFamily="34" charset="0"/>
              </a:rPr>
              <a:t>EXPLANATION</a:t>
            </a:r>
            <a:endParaRPr lang="en-US" sz="2200" b="1" i="0" dirty="0">
              <a:solidFill>
                <a:schemeClr val="accent3">
                  <a:lumMod val="25000"/>
                </a:schemeClr>
              </a:solidFill>
              <a:effectLst/>
              <a:latin typeface="Abadi" panose="020B0604020104020204" pitchFamily="34" charset="0"/>
            </a:endParaRPr>
          </a:p>
          <a:p>
            <a:pPr algn="just" rtl="0" fontAlgn="base"/>
            <a:r>
              <a:rPr lang="en-IN" sz="1600" b="0" i="0" u="none" strike="noStrike" dirty="0">
                <a:solidFill>
                  <a:srgbClr val="000000"/>
                </a:solidFill>
                <a:effectLst/>
                <a:latin typeface="SegoeUI"/>
              </a:rPr>
              <a:t>&gt;&gt; On observing the graph,  drawn after applying the linear regression model in respect of the specific customer-wise sales prediction for any day-of-the-week/month, we see that the points in the graph do not follow any specific pattern giving ground to a thought that the model is not a good fit.</a:t>
            </a:r>
          </a:p>
        </p:txBody>
      </p:sp>
      <p:sp>
        <p:nvSpPr>
          <p:cNvPr id="4" name="Title 1"/>
          <p:cNvSpPr txBox="1"/>
          <p:nvPr/>
        </p:nvSpPr>
        <p:spPr>
          <a:xfrm>
            <a:off x="683831" y="738203"/>
            <a:ext cx="10515600" cy="6203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Scatter Graphs:</a:t>
            </a:r>
            <a:endParaRPr lang="en-IN" sz="4000" b="0" i="0" dirty="0">
              <a:solidFill>
                <a:srgbClr val="000000"/>
              </a:solidFill>
              <a:effectLst/>
              <a:latin typeface="Segoe UI" panose="020B0502040204020203" pitchFamily="34" charset="0"/>
            </a:endParaRPr>
          </a:p>
        </p:txBody>
      </p:sp>
      <p:pic>
        <p:nvPicPr>
          <p:cNvPr id="6" name="Picture 5">
            <a:extLst>
              <a:ext uri="{FF2B5EF4-FFF2-40B4-BE49-F238E27FC236}">
                <a16:creationId xmlns:a16="http://schemas.microsoft.com/office/drawing/2014/main" id="{1BDE2F17-1947-D6C0-A02E-38AC3C448645}"/>
              </a:ext>
            </a:extLst>
          </p:cNvPr>
          <p:cNvPicPr>
            <a:picLocks noChangeAspect="1"/>
          </p:cNvPicPr>
          <p:nvPr/>
        </p:nvPicPr>
        <p:blipFill>
          <a:blip r:embed="rId2"/>
          <a:stretch>
            <a:fillRect/>
          </a:stretch>
        </p:blipFill>
        <p:spPr>
          <a:xfrm>
            <a:off x="683831" y="1651379"/>
            <a:ext cx="10687960" cy="3384645"/>
          </a:xfrm>
          <a:prstGeom prst="rect">
            <a:avLst/>
          </a:prstGeom>
        </p:spPr>
      </p:pic>
    </p:spTree>
    <p:extLst>
      <p:ext uri="{BB962C8B-B14F-4D97-AF65-F5344CB8AC3E}">
        <p14:creationId xmlns:p14="http://schemas.microsoft.com/office/powerpoint/2010/main" val="4105871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3"/>
          <p:cNvSpPr>
            <a:spLocks noGrp="1"/>
          </p:cNvSpPr>
          <p:nvPr>
            <p:ph sz="half" idx="4294967295"/>
          </p:nvPr>
        </p:nvSpPr>
        <p:spPr>
          <a:xfrm>
            <a:off x="770011" y="1208940"/>
            <a:ext cx="10687961" cy="4816633"/>
          </a:xfrm>
          <a:prstGeom prst="rect">
            <a:avLst/>
          </a:prstGeom>
        </p:spPr>
        <p:txBody>
          <a:bodyPr>
            <a:noAutofit/>
          </a:bodyPr>
          <a:lstStyle/>
          <a:p>
            <a:pPr marL="0" indent="0" algn="just">
              <a:spcBef>
                <a:spcPts val="1400"/>
              </a:spcBef>
              <a:buNone/>
            </a:pPr>
            <a:r>
              <a:rPr lang="en-IN" sz="2000" dirty="0">
                <a:solidFill>
                  <a:srgbClr val="000000"/>
                </a:solidFill>
                <a:effectLst/>
                <a:latin typeface="Abadi" panose="020B0604020104020204" pitchFamily="34" charset="0"/>
                <a:ea typeface="Times New Roman" panose="02020603050405020304" pitchFamily="18" charset="0"/>
              </a:rPr>
              <a:t>At the beginning of the project, we defined the tasks that were to be performed. The tasks are :</a:t>
            </a:r>
          </a:p>
          <a:p>
            <a:pPr marL="0" indent="0" algn="just">
              <a:spcBef>
                <a:spcPts val="1400"/>
              </a:spcBef>
              <a:buNone/>
            </a:pPr>
            <a:r>
              <a:rPr lang="en-IN" sz="2000" dirty="0">
                <a:solidFill>
                  <a:srgbClr val="000000"/>
                </a:solidFill>
                <a:effectLst/>
                <a:latin typeface="Abadi" panose="020B0604020104020204" pitchFamily="34" charset="0"/>
                <a:ea typeface="Times New Roman" panose="02020603050405020304" pitchFamily="18" charset="0"/>
              </a:rPr>
              <a:t> </a:t>
            </a:r>
          </a:p>
          <a:p>
            <a:pPr marL="0" indent="0" algn="just">
              <a:spcBef>
                <a:spcPts val="1400"/>
              </a:spcBef>
              <a:buNone/>
            </a:pPr>
            <a:r>
              <a:rPr lang="en-US" sz="2000" b="1" u="sng" dirty="0">
                <a:solidFill>
                  <a:schemeClr val="accent3">
                    <a:lumMod val="25000"/>
                  </a:schemeClr>
                </a:solidFill>
                <a:latin typeface="Abadi" panose="020B0604020104020204" pitchFamily="34" charset="0"/>
              </a:rPr>
              <a:t>Task - 1</a:t>
            </a:r>
          </a:p>
          <a:p>
            <a:pPr algn="just">
              <a:spcBef>
                <a:spcPts val="1400"/>
              </a:spcBef>
            </a:pPr>
            <a:r>
              <a:rPr lang="en-US" sz="2000" b="1" dirty="0">
                <a:solidFill>
                  <a:schemeClr val="accent3">
                    <a:lumMod val="25000"/>
                  </a:schemeClr>
                </a:solidFill>
                <a:latin typeface="Abadi" panose="020B0604020104020204" pitchFamily="34" charset="0"/>
              </a:rPr>
              <a:t>Carry out Time series Exploratory Data Analysis</a:t>
            </a:r>
          </a:p>
          <a:p>
            <a:pPr marL="0" indent="0" algn="just">
              <a:spcBef>
                <a:spcPts val="1400"/>
              </a:spcBef>
              <a:buNone/>
            </a:pPr>
            <a:endParaRPr lang="en-US" sz="2000" b="1" u="sng" dirty="0">
              <a:solidFill>
                <a:schemeClr val="accent3">
                  <a:lumMod val="25000"/>
                </a:schemeClr>
              </a:solidFill>
              <a:latin typeface="Abadi" panose="020B0604020104020204" pitchFamily="34" charset="0"/>
            </a:endParaRPr>
          </a:p>
          <a:p>
            <a:pPr marL="0" indent="0" algn="just">
              <a:spcBef>
                <a:spcPts val="1400"/>
              </a:spcBef>
              <a:buNone/>
            </a:pPr>
            <a:r>
              <a:rPr lang="en-US" sz="2000" b="1" u="sng" dirty="0">
                <a:solidFill>
                  <a:schemeClr val="accent3">
                    <a:lumMod val="25000"/>
                  </a:schemeClr>
                </a:solidFill>
                <a:latin typeface="Abadi" panose="020B0604020104020204" pitchFamily="34" charset="0"/>
              </a:rPr>
              <a:t>Task - 2</a:t>
            </a:r>
          </a:p>
          <a:p>
            <a:pPr algn="just">
              <a:spcBef>
                <a:spcPts val="1400"/>
              </a:spcBef>
            </a:pPr>
            <a:r>
              <a:rPr lang="en-US" sz="2000" b="1" dirty="0">
                <a:solidFill>
                  <a:schemeClr val="accent3">
                    <a:lumMod val="25000"/>
                  </a:schemeClr>
                </a:solidFill>
                <a:latin typeface="Abadi" panose="020B0604020104020204" pitchFamily="34" charset="0"/>
              </a:rPr>
              <a:t>Predict Next day/week/month sales</a:t>
            </a:r>
          </a:p>
          <a:p>
            <a:pPr marL="0" indent="0" algn="just">
              <a:spcBef>
                <a:spcPts val="1400"/>
              </a:spcBef>
              <a:buNone/>
            </a:pPr>
            <a:endParaRPr lang="en-US" sz="2000" b="1" u="sng" dirty="0">
              <a:solidFill>
                <a:schemeClr val="accent3">
                  <a:lumMod val="25000"/>
                </a:schemeClr>
              </a:solidFill>
              <a:latin typeface="Abadi" panose="020B0604020104020204" pitchFamily="34" charset="0"/>
            </a:endParaRPr>
          </a:p>
          <a:p>
            <a:pPr marL="0" indent="0" algn="just">
              <a:spcBef>
                <a:spcPts val="1400"/>
              </a:spcBef>
              <a:buNone/>
            </a:pPr>
            <a:r>
              <a:rPr lang="en-US" sz="2000" b="1" u="sng" dirty="0">
                <a:solidFill>
                  <a:schemeClr val="accent3">
                    <a:lumMod val="25000"/>
                  </a:schemeClr>
                </a:solidFill>
                <a:latin typeface="Abadi" panose="020B0604020104020204" pitchFamily="34" charset="0"/>
              </a:rPr>
              <a:t>Task - 3</a:t>
            </a:r>
          </a:p>
          <a:p>
            <a:pPr algn="just">
              <a:spcBef>
                <a:spcPts val="1400"/>
              </a:spcBef>
            </a:pPr>
            <a:r>
              <a:rPr lang="en-US" sz="2000" b="1" dirty="0">
                <a:solidFill>
                  <a:schemeClr val="accent3">
                    <a:lumMod val="25000"/>
                  </a:schemeClr>
                </a:solidFill>
                <a:latin typeface="Abadi" panose="020B0604020104020204" pitchFamily="34" charset="0"/>
              </a:rPr>
              <a:t>Predict Specific customer purchases</a:t>
            </a:r>
            <a:r>
              <a:rPr lang="en-IN" sz="2000" dirty="0">
                <a:solidFill>
                  <a:srgbClr val="000000"/>
                </a:solidFill>
                <a:effectLst/>
                <a:latin typeface="Abadi" panose="020B0604020104020204" pitchFamily="34" charset="0"/>
                <a:ea typeface="Times New Roman" panose="02020603050405020304" pitchFamily="18" charset="0"/>
              </a:rPr>
              <a:t> </a:t>
            </a:r>
            <a:endParaRPr lang="en-IN" sz="2000" dirty="0">
              <a:effectLst/>
              <a:latin typeface="Abadi" panose="020B0604020104020204" pitchFamily="34" charset="0"/>
              <a:ea typeface="Times New Roman" panose="02020603050405020304" pitchFamily="18"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FC7C-92CF-4886-AB7D-124101AF0CBE}"/>
              </a:ext>
            </a:extLst>
          </p:cNvPr>
          <p:cNvSpPr>
            <a:spLocks noGrp="1"/>
          </p:cNvSpPr>
          <p:nvPr>
            <p:ph type="title"/>
          </p:nvPr>
        </p:nvSpPr>
        <p:spPr>
          <a:xfrm>
            <a:off x="838200" y="149225"/>
            <a:ext cx="10515600" cy="6889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br>
              <a:rPr lang="en-US" dirty="0">
                <a:solidFill>
                  <a:srgbClr val="0B49CB"/>
                </a:solidFill>
              </a:rPr>
            </a:br>
            <a:endParaRPr lang="en-US" dirty="0"/>
          </a:p>
        </p:txBody>
      </p:sp>
      <p:sp>
        <p:nvSpPr>
          <p:cNvPr id="3" name="Content Placeholder 2">
            <a:extLst>
              <a:ext uri="{FF2B5EF4-FFF2-40B4-BE49-F238E27FC236}">
                <a16:creationId xmlns:a16="http://schemas.microsoft.com/office/drawing/2014/main" id="{91B8B298-64E3-2AA1-DA97-0F4DD0D238FA}"/>
              </a:ext>
            </a:extLst>
          </p:cNvPr>
          <p:cNvSpPr>
            <a:spLocks noGrp="1"/>
          </p:cNvSpPr>
          <p:nvPr>
            <p:ph idx="1"/>
          </p:nvPr>
        </p:nvSpPr>
        <p:spPr>
          <a:xfrm>
            <a:off x="838200" y="787400"/>
            <a:ext cx="10744200" cy="5626100"/>
          </a:xfrm>
        </p:spPr>
        <p:txBody>
          <a:bodyPr/>
          <a:lstStyle/>
          <a:p>
            <a:pPr marL="0" indent="0" algn="just">
              <a:buNone/>
            </a:pPr>
            <a:r>
              <a:rPr lang="en-IN" sz="2000" b="1" u="sng" dirty="0">
                <a:solidFill>
                  <a:srgbClr val="000000"/>
                </a:solidFill>
                <a:effectLst/>
                <a:latin typeface="Abadi" panose="020B0604020104020204" pitchFamily="34" charset="0"/>
                <a:ea typeface="Times New Roman" panose="02020603050405020304" pitchFamily="18" charset="0"/>
              </a:rPr>
              <a:t>Task - 1 : </a:t>
            </a:r>
            <a:r>
              <a:rPr lang="en-US" sz="2000" b="1" u="sng" dirty="0">
                <a:solidFill>
                  <a:schemeClr val="accent3">
                    <a:lumMod val="25000"/>
                  </a:schemeClr>
                </a:solidFill>
                <a:latin typeface="Abadi" panose="020B0604020104020204" pitchFamily="34" charset="0"/>
              </a:rPr>
              <a:t>Carry out Time series Exploratory Data Analysis</a:t>
            </a:r>
            <a:endParaRPr lang="en-IN" sz="2000" b="1" u="sng"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latin typeface="SegoeUI"/>
              </a:rPr>
              <a:t>After filtering the data for a date range, the plot for time series EDA was generated which gave the following inferences :</a:t>
            </a:r>
          </a:p>
          <a:p>
            <a:pPr marL="0" lvl="0" indent="0" algn="just">
              <a:buNone/>
            </a:pPr>
            <a:r>
              <a:rPr lang="en-IN" sz="2000" dirty="0" err="1">
                <a:solidFill>
                  <a:srgbClr val="000000"/>
                </a:solidFill>
                <a:effectLst/>
                <a:latin typeface="Abadi" panose="020B0604020104020204" pitchFamily="34" charset="0"/>
                <a:ea typeface="Times New Roman" panose="02020603050405020304" pitchFamily="18" charset="0"/>
              </a:rPr>
              <a:t>i</a:t>
            </a:r>
            <a:r>
              <a:rPr lang="en-IN" sz="2000" dirty="0">
                <a:solidFill>
                  <a:srgbClr val="000000"/>
                </a:solidFill>
                <a:effectLst/>
                <a:latin typeface="Abadi" panose="020B0604020104020204" pitchFamily="34" charset="0"/>
                <a:ea typeface="Times New Roman" panose="02020603050405020304" pitchFamily="18" charset="0"/>
              </a:rPr>
              <a:t>. Line graph Sales Vs </a:t>
            </a:r>
            <a:r>
              <a:rPr lang="en-IN" sz="2000" dirty="0">
                <a:solidFill>
                  <a:srgbClr val="000000"/>
                </a:solidFill>
                <a:latin typeface="Abadi" panose="020B0604020104020204" pitchFamily="34" charset="0"/>
                <a:ea typeface="Times New Roman" panose="02020603050405020304" pitchFamily="18" charset="0"/>
              </a:rPr>
              <a:t>Date : </a:t>
            </a:r>
            <a:r>
              <a:rPr lang="en-IN" sz="2000" b="0" i="0" u="none" strike="noStrike" dirty="0">
                <a:solidFill>
                  <a:srgbClr val="000000"/>
                </a:solidFill>
                <a:effectLst/>
                <a:latin typeface="SegoeUI"/>
              </a:rPr>
              <a:t>&gt;&gt; On observing the </a:t>
            </a:r>
            <a:r>
              <a:rPr lang="en-IN" sz="2000" dirty="0">
                <a:solidFill>
                  <a:srgbClr val="000000"/>
                </a:solidFill>
                <a:latin typeface="SegoeUI"/>
              </a:rPr>
              <a:t>line</a:t>
            </a:r>
            <a:r>
              <a:rPr lang="en-IN" sz="2000" b="0" i="0" u="none" strike="noStrike" dirty="0">
                <a:solidFill>
                  <a:srgbClr val="000000"/>
                </a:solidFill>
                <a:effectLst/>
                <a:latin typeface="SegoeUI"/>
              </a:rPr>
              <a:t> plot chart, we see that </a:t>
            </a:r>
            <a:r>
              <a:rPr lang="en-IN" sz="2000" dirty="0">
                <a:solidFill>
                  <a:srgbClr val="000000"/>
                </a:solidFill>
                <a:latin typeface="SegoeUI"/>
              </a:rPr>
              <a:t>it is non-linear and there is lot of variation in daily sales over the various dates. While the maximum sales on a day has been 650 (approx.), the minimum sales has been almost zero.</a:t>
            </a:r>
          </a:p>
          <a:p>
            <a:pPr marL="514350" lvl="0" indent="-514350" algn="just">
              <a:buAutoNum type="romanLcPeriod"/>
            </a:pPr>
            <a:endParaRPr lang="en-IN" sz="2000" dirty="0">
              <a:solidFill>
                <a:srgbClr val="000000"/>
              </a:solidFill>
              <a:latin typeface="Abadi" panose="020B0604020104020204" pitchFamily="34" charset="0"/>
              <a:ea typeface="Times New Roman" panose="02020603050405020304" pitchFamily="18" charset="0"/>
            </a:endParaRPr>
          </a:p>
          <a:p>
            <a:pPr marL="0" indent="0" algn="just" rtl="0" fontAlgn="base">
              <a:buNone/>
            </a:pPr>
            <a:r>
              <a:rPr lang="en-IN" sz="2000" dirty="0">
                <a:solidFill>
                  <a:srgbClr val="000000"/>
                </a:solidFill>
                <a:effectLst/>
                <a:latin typeface="Abadi" panose="020B0604020104020204" pitchFamily="34" charset="0"/>
                <a:ea typeface="Times New Roman" panose="02020603050405020304" pitchFamily="18" charset="0"/>
              </a:rPr>
              <a:t>ii. Line graph Sales Vs Month</a:t>
            </a:r>
            <a:r>
              <a:rPr lang="en-IN" sz="2000" dirty="0">
                <a:solidFill>
                  <a:srgbClr val="000000"/>
                </a:solidFill>
                <a:latin typeface="Abadi" panose="020B0604020104020204" pitchFamily="34" charset="0"/>
                <a:ea typeface="Times New Roman" panose="02020603050405020304" pitchFamily="18" charset="0"/>
              </a:rPr>
              <a:t> : </a:t>
            </a:r>
            <a:r>
              <a:rPr lang="en-IN" sz="2000" b="0" i="0" u="none" strike="noStrike" dirty="0">
                <a:solidFill>
                  <a:srgbClr val="000000"/>
                </a:solidFill>
                <a:effectLst/>
                <a:latin typeface="SegoeUI"/>
              </a:rPr>
              <a:t>&gt;&gt; On observing the </a:t>
            </a:r>
            <a:r>
              <a:rPr lang="en-IN" sz="2000" dirty="0">
                <a:solidFill>
                  <a:srgbClr val="000000"/>
                </a:solidFill>
                <a:latin typeface="SegoeUI"/>
              </a:rPr>
              <a:t>line</a:t>
            </a:r>
            <a:r>
              <a:rPr lang="en-IN" sz="2000" b="0" i="0" u="none" strike="noStrike" dirty="0">
                <a:solidFill>
                  <a:srgbClr val="000000"/>
                </a:solidFill>
                <a:effectLst/>
                <a:latin typeface="SegoeUI"/>
              </a:rPr>
              <a:t> plot chart, we see that </a:t>
            </a:r>
            <a:r>
              <a:rPr lang="en-IN" sz="2000" dirty="0">
                <a:solidFill>
                  <a:srgbClr val="000000"/>
                </a:solidFill>
                <a:latin typeface="SegoeUI"/>
              </a:rPr>
              <a:t>it is non-linear and there is lot of variation in monthly sales during various months. While the maximum sales has been in the month of May 24, the minimum sales has been in April 24</a:t>
            </a:r>
          </a:p>
          <a:p>
            <a:pPr marL="0" indent="0">
              <a:buNone/>
            </a:pPr>
            <a:endParaRPr lang="en-US" dirty="0"/>
          </a:p>
          <a:p>
            <a:pPr marL="0" indent="0" algn="just">
              <a:spcBef>
                <a:spcPts val="1400"/>
              </a:spcBef>
              <a:buNone/>
            </a:pPr>
            <a:r>
              <a:rPr lang="en-IN" sz="2000" b="1" u="sng" dirty="0">
                <a:solidFill>
                  <a:srgbClr val="000000"/>
                </a:solidFill>
                <a:effectLst/>
                <a:latin typeface="Abadi" panose="020B0604020104020204" pitchFamily="34" charset="0"/>
                <a:ea typeface="Times New Roman" panose="02020603050405020304" pitchFamily="18" charset="0"/>
              </a:rPr>
              <a:t>Task - 2 : </a:t>
            </a:r>
            <a:r>
              <a:rPr lang="en-US" sz="2000" b="1" u="sng" dirty="0">
                <a:solidFill>
                  <a:schemeClr val="accent3">
                    <a:lumMod val="25000"/>
                  </a:schemeClr>
                </a:solidFill>
                <a:latin typeface="Abadi" panose="020B0604020104020204" pitchFamily="34" charset="0"/>
              </a:rPr>
              <a:t>Predict Next day/week/month sales </a:t>
            </a:r>
          </a:p>
          <a:p>
            <a:pPr marL="0" indent="0">
              <a:buNone/>
            </a:pPr>
            <a:r>
              <a:rPr lang="en-US" sz="2000" dirty="0">
                <a:solidFill>
                  <a:srgbClr val="000000"/>
                </a:solidFill>
                <a:latin typeface="SegoeUI"/>
              </a:rPr>
              <a:t>Linear regression model was used to predict the Next day/week/month sales. While testing the model following scores were obtained.</a:t>
            </a:r>
          </a:p>
          <a:p>
            <a:pPr marL="0" indent="0">
              <a:buNone/>
            </a:pPr>
            <a:r>
              <a:rPr lang="en-IN" sz="2000" dirty="0">
                <a:solidFill>
                  <a:srgbClr val="000000"/>
                </a:solidFill>
                <a:latin typeface="SegoeUI"/>
              </a:rPr>
              <a:t>Mean Squared Error: 69407.99889353088 : Root Mean Squared Error: 263.4539787012731</a:t>
            </a:r>
            <a:r>
              <a:rPr lang="en-US" sz="2000" dirty="0">
                <a:solidFill>
                  <a:srgbClr val="000000"/>
                </a:solidFill>
                <a:latin typeface="SegoeUI"/>
              </a:rPr>
              <a:t> </a:t>
            </a:r>
          </a:p>
        </p:txBody>
      </p:sp>
    </p:spTree>
    <p:extLst>
      <p:ext uri="{BB962C8B-B14F-4D97-AF65-F5344CB8AC3E}">
        <p14:creationId xmlns:p14="http://schemas.microsoft.com/office/powerpoint/2010/main" val="3025066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CF0B3-FCB3-2D5D-90E4-A4141D9E7FF0}"/>
              </a:ext>
            </a:extLst>
          </p:cNvPr>
          <p:cNvSpPr>
            <a:spLocks noGrp="1"/>
          </p:cNvSpPr>
          <p:nvPr>
            <p:ph type="title"/>
          </p:nvPr>
        </p:nvSpPr>
        <p:spPr>
          <a:xfrm>
            <a:off x="838200" y="365125"/>
            <a:ext cx="10515600" cy="6000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26072A3C-20F1-F975-8701-CA825AA8FC2A}"/>
              </a:ext>
            </a:extLst>
          </p:cNvPr>
          <p:cNvSpPr>
            <a:spLocks noGrp="1"/>
          </p:cNvSpPr>
          <p:nvPr>
            <p:ph idx="1"/>
          </p:nvPr>
        </p:nvSpPr>
        <p:spPr>
          <a:xfrm>
            <a:off x="838200" y="965200"/>
            <a:ext cx="10782300" cy="5295900"/>
          </a:xfrm>
        </p:spPr>
        <p:txBody>
          <a:bodyPr/>
          <a:lstStyle/>
          <a:p>
            <a:pPr marL="0" indent="0" algn="just">
              <a:buNone/>
            </a:pPr>
            <a:r>
              <a:rPr lang="en-IN" sz="2000" b="1" u="sng" dirty="0">
                <a:solidFill>
                  <a:srgbClr val="000000"/>
                </a:solidFill>
                <a:latin typeface="Abadi" panose="020B0604020104020204" pitchFamily="34" charset="0"/>
                <a:ea typeface="Times New Roman" panose="02020603050405020304" pitchFamily="18" charset="0"/>
              </a:rPr>
              <a:t>Task</a:t>
            </a:r>
            <a:r>
              <a:rPr lang="en-IN" sz="2000" b="1" u="sng" dirty="0">
                <a:solidFill>
                  <a:srgbClr val="000000"/>
                </a:solidFill>
                <a:effectLst/>
                <a:latin typeface="Abadi" panose="020B0604020104020204" pitchFamily="34" charset="0"/>
                <a:ea typeface="Times New Roman" panose="02020603050405020304" pitchFamily="18" charset="0"/>
              </a:rPr>
              <a:t> - 2</a:t>
            </a:r>
            <a:endParaRPr lang="en-IN" sz="2000" b="1" u="sng" dirty="0">
              <a:effectLst/>
              <a:latin typeface="Abadi" panose="020B0604020104020204" pitchFamily="34" charset="0"/>
              <a:ea typeface="Times New Roman" panose="02020603050405020304" pitchFamily="18" charset="0"/>
            </a:endParaRPr>
          </a:p>
          <a:p>
            <a:pPr marL="0" indent="0" algn="just">
              <a:buNone/>
            </a:pPr>
            <a:r>
              <a:rPr lang="en-US" sz="2000" dirty="0">
                <a:solidFill>
                  <a:srgbClr val="000000"/>
                </a:solidFill>
                <a:latin typeface="Abadi" panose="020B0604020104020204" pitchFamily="34" charset="0"/>
              </a:rPr>
              <a:t>To validate the MSE, RMSE cross validation was done and the </a:t>
            </a:r>
            <a:r>
              <a:rPr lang="en-IN" sz="2000" dirty="0">
                <a:solidFill>
                  <a:srgbClr val="000000"/>
                </a:solidFill>
                <a:latin typeface="Abadi" panose="020B0604020104020204" pitchFamily="34" charset="0"/>
              </a:rPr>
              <a:t>Cross-Validated Mean Squared Error: 88468.19880590809 </a:t>
            </a:r>
            <a:r>
              <a:rPr lang="en-US" sz="2000" dirty="0">
                <a:solidFill>
                  <a:srgbClr val="000000"/>
                </a:solidFill>
                <a:latin typeface="Abadi" panose="020B0604020104020204" pitchFamily="34" charset="0"/>
              </a:rPr>
              <a:t>was obtained.</a:t>
            </a:r>
          </a:p>
          <a:p>
            <a:pPr marL="0" indent="0" algn="just">
              <a:buNone/>
            </a:pPr>
            <a:r>
              <a:rPr lang="en-US" sz="2000" dirty="0">
                <a:solidFill>
                  <a:srgbClr val="000000"/>
                </a:solidFill>
                <a:latin typeface="Abadi" panose="020B0604020104020204" pitchFamily="34" charset="0"/>
              </a:rPr>
              <a:t>Graph of Residuals Vs Predicted Values and Actuals Vs Predicted Values were drawn.</a:t>
            </a:r>
          </a:p>
          <a:p>
            <a:pPr marL="0" indent="0" algn="just">
              <a:buNone/>
            </a:pPr>
            <a:r>
              <a:rPr lang="en-US" sz="2000" dirty="0">
                <a:solidFill>
                  <a:srgbClr val="000000"/>
                </a:solidFill>
                <a:latin typeface="Abadi" panose="020B0604020104020204" pitchFamily="34" charset="0"/>
              </a:rPr>
              <a:t>The conclusion was that :</a:t>
            </a:r>
          </a:p>
          <a:p>
            <a:pPr marL="342900" lvl="0" indent="-342900">
              <a:buSzPts val="1000"/>
              <a:buFont typeface="Symbol" pitchFamily="2" charset="2"/>
              <a:buChar char=""/>
              <a:tabLst>
                <a:tab pos="457200" algn="l"/>
              </a:tabLst>
            </a:pPr>
            <a:r>
              <a:rPr lang="en-IN" sz="2000" b="1" dirty="0">
                <a:solidFill>
                  <a:srgbClr val="000000"/>
                </a:solidFill>
                <a:latin typeface="Abadi" panose="020B0604020104020204" pitchFamily="34" charset="0"/>
              </a:rPr>
              <a:t>Model Performance: </a:t>
            </a:r>
            <a:r>
              <a:rPr lang="en-IN" sz="2000" dirty="0">
                <a:solidFill>
                  <a:srgbClr val="000000"/>
                </a:solidFill>
                <a:latin typeface="Abadi" panose="020B0604020104020204" pitchFamily="34" charset="0"/>
              </a:rPr>
              <a:t>The RMSE and MSE values are quite high. This suggests that the model might not be providing accurate predictions. Whether these errors are large depends on the scale of your target variable.</a:t>
            </a:r>
          </a:p>
          <a:p>
            <a:pPr marL="342900" lvl="0" indent="-342900">
              <a:buSzPts val="1000"/>
              <a:buFont typeface="Symbol" pitchFamily="2" charset="2"/>
              <a:buChar char=""/>
              <a:tabLst>
                <a:tab pos="457200" algn="l"/>
              </a:tabLst>
            </a:pPr>
            <a:r>
              <a:rPr lang="en-IN" sz="2000" b="1" dirty="0">
                <a:solidFill>
                  <a:srgbClr val="000000"/>
                </a:solidFill>
                <a:latin typeface="Abadi" panose="020B0604020104020204" pitchFamily="34" charset="0"/>
              </a:rPr>
              <a:t>Overfitting: </a:t>
            </a:r>
            <a:r>
              <a:rPr lang="en-IN" sz="2000" dirty="0">
                <a:solidFill>
                  <a:srgbClr val="000000"/>
                </a:solidFill>
                <a:latin typeface="Abadi" panose="020B0604020104020204" pitchFamily="34" charset="0"/>
              </a:rPr>
              <a:t>The higher cross-validated MSE compared to the test set MSE suggests potential overfitting. The model performs better on the training set but struggles with unseen data.</a:t>
            </a:r>
          </a:p>
          <a:p>
            <a:pPr marL="0" indent="0" algn="just">
              <a:buNone/>
            </a:pPr>
            <a:r>
              <a:rPr lang="en-US" sz="2000" dirty="0">
                <a:solidFill>
                  <a:srgbClr val="000000"/>
                </a:solidFill>
                <a:latin typeface="Abadi" panose="020B0604020104020204" pitchFamily="34" charset="0"/>
              </a:rPr>
              <a:t>Therefore, there is a felt need for feature engineering or adding additional features for evaluation and use of advanced models. </a:t>
            </a:r>
          </a:p>
        </p:txBody>
      </p:sp>
    </p:spTree>
    <p:extLst>
      <p:ext uri="{BB962C8B-B14F-4D97-AF65-F5344CB8AC3E}">
        <p14:creationId xmlns:p14="http://schemas.microsoft.com/office/powerpoint/2010/main" val="1388974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54FE-E59C-E16C-C5DA-94AAEC3D5799}"/>
              </a:ext>
            </a:extLst>
          </p:cNvPr>
          <p:cNvSpPr>
            <a:spLocks noGrp="1"/>
          </p:cNvSpPr>
          <p:nvPr>
            <p:ph type="title"/>
          </p:nvPr>
        </p:nvSpPr>
        <p:spPr>
          <a:xfrm>
            <a:off x="838200" y="365125"/>
            <a:ext cx="10515600" cy="5873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2C5B16A6-88B7-3823-FA0B-3E6AD80390E6}"/>
              </a:ext>
            </a:extLst>
          </p:cNvPr>
          <p:cNvSpPr>
            <a:spLocks noGrp="1"/>
          </p:cNvSpPr>
          <p:nvPr>
            <p:ph idx="1"/>
          </p:nvPr>
        </p:nvSpPr>
        <p:spPr>
          <a:xfrm>
            <a:off x="838200" y="962024"/>
            <a:ext cx="10756900" cy="5684435"/>
          </a:xfrm>
        </p:spPr>
        <p:txBody>
          <a:bodyPr/>
          <a:lstStyle/>
          <a:p>
            <a:pPr marL="0" indent="0" algn="just">
              <a:spcBef>
                <a:spcPts val="1400"/>
              </a:spcBef>
              <a:buNone/>
            </a:pPr>
            <a:r>
              <a:rPr lang="en-IN" sz="2000" b="1" u="sng" dirty="0">
                <a:solidFill>
                  <a:srgbClr val="000000"/>
                </a:solidFill>
                <a:effectLst/>
                <a:latin typeface="Abadi" panose="020B0604020104020204" pitchFamily="34" charset="0"/>
                <a:ea typeface="Times New Roman" panose="02020603050405020304" pitchFamily="18" charset="0"/>
              </a:rPr>
              <a:t>Task - 3 : </a:t>
            </a:r>
            <a:r>
              <a:rPr lang="en-US" sz="2000" b="1" u="sng" dirty="0">
                <a:solidFill>
                  <a:schemeClr val="accent3">
                    <a:lumMod val="25000"/>
                  </a:schemeClr>
                </a:solidFill>
                <a:latin typeface="Abadi" panose="020B0604020104020204" pitchFamily="34" charset="0"/>
              </a:rPr>
              <a:t>Predict Specific Customer Purchases</a:t>
            </a:r>
            <a:r>
              <a:rPr lang="en-IN" sz="2000" b="1" u="sng" dirty="0">
                <a:solidFill>
                  <a:srgbClr val="000000"/>
                </a:solidFill>
                <a:effectLst/>
                <a:latin typeface="Abadi" panose="020B0604020104020204" pitchFamily="34" charset="0"/>
                <a:ea typeface="Times New Roman" panose="02020603050405020304" pitchFamily="18" charset="0"/>
              </a:rPr>
              <a:t> </a:t>
            </a:r>
            <a:endParaRPr lang="en-IN" sz="2000" b="1" u="sng" dirty="0">
              <a:effectLst/>
              <a:latin typeface="Abadi" panose="020B0604020104020204" pitchFamily="34" charset="0"/>
              <a:ea typeface="Times New Roman" panose="02020603050405020304" pitchFamily="18" charset="0"/>
            </a:endParaRPr>
          </a:p>
          <a:p>
            <a:pPr marL="0" indent="0">
              <a:buNone/>
            </a:pPr>
            <a:r>
              <a:rPr lang="en-US" sz="2000" dirty="0">
                <a:solidFill>
                  <a:srgbClr val="000000"/>
                </a:solidFill>
                <a:latin typeface="SegoeUI"/>
              </a:rPr>
              <a:t>Linear regression model was used to predict Specific Customer Purchases. While testing the model following scores were obtained.</a:t>
            </a:r>
          </a:p>
          <a:p>
            <a:pPr marL="0" indent="0">
              <a:buNone/>
            </a:pPr>
            <a:r>
              <a:rPr lang="en-IN" sz="2000" dirty="0">
                <a:solidFill>
                  <a:srgbClr val="000000"/>
                </a:solidFill>
                <a:latin typeface="SegoeUI"/>
              </a:rPr>
              <a:t>Mean Absolute Error. :   3.2979651618634684   :   Mean Squared Error.  :  15.105314203785857 R² Score  :  0.05631106598588986 </a:t>
            </a:r>
            <a:br>
              <a:rPr lang="en-IN" sz="1400" b="0" i="0" dirty="0">
                <a:solidFill>
                  <a:srgbClr val="000000"/>
                </a:solidFill>
                <a:effectLst/>
                <a:latin typeface="Courier New" panose="02070309020205020404" pitchFamily="49" charset="0"/>
              </a:rPr>
            </a:br>
            <a:endParaRPr lang="en-IN" sz="1400" b="0" i="0" dirty="0">
              <a:solidFill>
                <a:srgbClr val="000000"/>
              </a:solidFill>
              <a:effectLst/>
              <a:latin typeface="Courier New" panose="02070309020205020404" pitchFamily="49" charset="0"/>
            </a:endParaRPr>
          </a:p>
          <a:p>
            <a:pPr marL="0" indent="0" algn="just">
              <a:buNone/>
            </a:pPr>
            <a:r>
              <a:rPr lang="en-US" sz="2000" dirty="0">
                <a:solidFill>
                  <a:srgbClr val="000000"/>
                </a:solidFill>
                <a:latin typeface="Abadi" panose="020B0604020104020204" pitchFamily="34" charset="0"/>
              </a:rPr>
              <a:t>To validate the MSE cross validation was done and the </a:t>
            </a:r>
            <a:r>
              <a:rPr lang="en-IN" sz="2000" dirty="0">
                <a:solidFill>
                  <a:srgbClr val="000000"/>
                </a:solidFill>
                <a:latin typeface="Abadi" panose="020B0604020104020204" pitchFamily="34" charset="0"/>
              </a:rPr>
              <a:t>Cross-Validated MSE: 20.118520441120474 </a:t>
            </a:r>
            <a:r>
              <a:rPr lang="en-US" sz="2000" dirty="0">
                <a:solidFill>
                  <a:srgbClr val="000000"/>
                </a:solidFill>
                <a:latin typeface="Abadi" panose="020B0604020104020204" pitchFamily="34" charset="0"/>
              </a:rPr>
              <a:t>was obtained.</a:t>
            </a:r>
          </a:p>
          <a:p>
            <a:pPr marL="0" indent="0" algn="just">
              <a:buNone/>
            </a:pPr>
            <a:r>
              <a:rPr lang="en-US" sz="2000" dirty="0">
                <a:solidFill>
                  <a:srgbClr val="000000"/>
                </a:solidFill>
                <a:latin typeface="Abadi" panose="020B0604020104020204" pitchFamily="34" charset="0"/>
              </a:rPr>
              <a:t>Graph of Residuals Vs Predicted Values and Actuals Vs Predicted Values were drawn.</a:t>
            </a:r>
          </a:p>
          <a:p>
            <a:pPr marL="0" indent="0" algn="just">
              <a:buNone/>
            </a:pPr>
            <a:r>
              <a:rPr lang="en-US" sz="2000" dirty="0">
                <a:solidFill>
                  <a:srgbClr val="000000"/>
                </a:solidFill>
                <a:latin typeface="Abadi" panose="020B0604020104020204" pitchFamily="34" charset="0"/>
              </a:rPr>
              <a:t>The conclusion was that :</a:t>
            </a:r>
          </a:p>
          <a:p>
            <a:pPr marL="342900" lvl="0" indent="-342900">
              <a:buSzPts val="1000"/>
              <a:buFont typeface="Symbol" pitchFamily="2" charset="2"/>
              <a:buChar char=""/>
              <a:tabLst>
                <a:tab pos="457200" algn="l"/>
              </a:tabLst>
            </a:pPr>
            <a:r>
              <a:rPr lang="en-IN" sz="2000" b="1" dirty="0">
                <a:solidFill>
                  <a:srgbClr val="000000"/>
                </a:solidFill>
                <a:latin typeface="Abadi" panose="020B0604020104020204" pitchFamily="34" charset="0"/>
              </a:rPr>
              <a:t>Model Performance: </a:t>
            </a:r>
            <a:r>
              <a:rPr lang="en-IN" sz="2000" dirty="0">
                <a:solidFill>
                  <a:srgbClr val="000000"/>
                </a:solidFill>
                <a:latin typeface="Abadi" panose="020B0604020104020204" pitchFamily="34" charset="0"/>
              </a:rPr>
              <a:t>The MSE values is high. This suggests that the model might not be providing accurate predictions. Whether these errors are large depends on the scale of target variable.</a:t>
            </a:r>
          </a:p>
          <a:p>
            <a:pPr marL="342900" lvl="0" indent="-342900">
              <a:buSzPts val="1000"/>
              <a:buFont typeface="Symbol" pitchFamily="2" charset="2"/>
              <a:buChar char=""/>
              <a:tabLst>
                <a:tab pos="457200" algn="l"/>
              </a:tabLst>
            </a:pPr>
            <a:r>
              <a:rPr lang="en-IN" sz="2000" b="1" dirty="0">
                <a:solidFill>
                  <a:srgbClr val="000000"/>
                </a:solidFill>
                <a:latin typeface="Abadi" panose="020B0604020104020204" pitchFamily="34" charset="0"/>
              </a:rPr>
              <a:t>Overfitting: </a:t>
            </a:r>
            <a:r>
              <a:rPr lang="en-IN" sz="2000" dirty="0">
                <a:solidFill>
                  <a:srgbClr val="000000"/>
                </a:solidFill>
                <a:latin typeface="Abadi" panose="020B0604020104020204" pitchFamily="34" charset="0"/>
              </a:rPr>
              <a:t>The higher cross-validated MSE compared to the test set MSE suggests potential overfitting. The model performs better on the training set but struggles with unseen data.</a:t>
            </a:r>
          </a:p>
          <a:p>
            <a:pPr marL="0" indent="0" algn="just">
              <a:buNone/>
            </a:pPr>
            <a:r>
              <a:rPr lang="en-US" sz="2000" dirty="0">
                <a:solidFill>
                  <a:srgbClr val="000000"/>
                </a:solidFill>
                <a:latin typeface="Abadi" panose="020B0604020104020204" pitchFamily="34" charset="0"/>
              </a:rPr>
              <a:t>Therefore, there is a felt need for feature engineering or adding additional features for evaluation and use of advanced models. </a:t>
            </a:r>
            <a:endParaRPr lang="en-US" sz="2000" b="1" u="sng"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823290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20FDA8-CF87-39D8-9FF8-0AAE95E420A3}"/>
              </a:ext>
            </a:extLst>
          </p:cNvPr>
          <p:cNvSpPr txBox="1"/>
          <p:nvPr/>
        </p:nvSpPr>
        <p:spPr>
          <a:xfrm>
            <a:off x="2688609" y="2470245"/>
            <a:ext cx="6308330" cy="1569660"/>
          </a:xfrm>
          <a:prstGeom prst="rect">
            <a:avLst/>
          </a:prstGeom>
          <a:noFill/>
        </p:spPr>
        <p:txBody>
          <a:bodyPr wrap="none" rtlCol="0">
            <a:spAutoFit/>
          </a:bodyPr>
          <a:lstStyle/>
          <a:p>
            <a:r>
              <a:rPr lang="en-US" sz="9600" b="1" dirty="0"/>
              <a:t>THANK YOU</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01700" y="1244600"/>
            <a:ext cx="10883900" cy="5448300"/>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6400" b="1" dirty="0">
                <a:solidFill>
                  <a:schemeClr val="accent3">
                    <a:lumMod val="25000"/>
                  </a:schemeClr>
                </a:solidFill>
                <a:latin typeface="Abadi" panose="020B0604020104020204" pitchFamily="34" charset="0"/>
              </a:rPr>
              <a:t>Summary of methodologies</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Data Collection through csv file downloaded using link for Exploratory Data Analysis and prediction.  </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Data Wrangling after converting into Pandas data frame and sampling data and dealing with Nulls. And convert certain data types.</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Exploratory Data Analysis for time series analysis and specific customer purchases and preparing data for ML model to predict sales.</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Machine Learning Pipeline to predict sales.</a:t>
            </a:r>
          </a:p>
          <a:p>
            <a:pPr algn="just">
              <a:lnSpc>
                <a:spcPct val="100000"/>
              </a:lnSpc>
              <a:spcBef>
                <a:spcPts val="1400"/>
              </a:spcBef>
            </a:pPr>
            <a:r>
              <a:rPr lang="en-US" sz="6400" b="1" dirty="0">
                <a:solidFill>
                  <a:schemeClr val="accent3">
                    <a:lumMod val="25000"/>
                  </a:schemeClr>
                </a:solidFill>
                <a:latin typeface="Abadi" panose="020B0604020104020204" pitchFamily="34" charset="0"/>
              </a:rPr>
              <a:t>Summary of all results</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Exploratory Data Analysis result</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p:cNvSpPr txBox="1"/>
          <p:nvPr/>
        </p:nvSpPr>
        <p:spPr>
          <a:xfrm>
            <a:off x="828068" y="1256574"/>
            <a:ext cx="10629904" cy="476899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just">
              <a:spcBef>
                <a:spcPts val="1400"/>
              </a:spcBef>
              <a:buNone/>
            </a:pPr>
            <a:r>
              <a:rPr lang="en-US" sz="2600" b="1" u="sng" dirty="0">
                <a:solidFill>
                  <a:schemeClr val="accent3">
                    <a:lumMod val="25000"/>
                  </a:schemeClr>
                </a:solidFill>
                <a:latin typeface="Abadi" panose="020B0604020104020204" pitchFamily="34" charset="0"/>
              </a:rPr>
              <a:t>Project background and context</a:t>
            </a:r>
          </a:p>
          <a:p>
            <a:pPr algn="just">
              <a:spcBef>
                <a:spcPts val="1400"/>
              </a:spcBef>
            </a:pPr>
            <a:r>
              <a:rPr lang="en-IN" sz="2200" b="1" dirty="0">
                <a:solidFill>
                  <a:schemeClr val="accent3">
                    <a:lumMod val="25000"/>
                  </a:schemeClr>
                </a:solidFill>
                <a:latin typeface="Abadi" panose="020B0604020104020204" pitchFamily="34" charset="0"/>
              </a:rPr>
              <a:t>This dataset contains detailed records of coffee sales from a vending machine.</a:t>
            </a:r>
          </a:p>
          <a:p>
            <a:pPr algn="just">
              <a:spcBef>
                <a:spcPts val="1400"/>
              </a:spcBef>
            </a:pPr>
            <a:r>
              <a:rPr lang="en-IN" sz="2200" b="1" dirty="0">
                <a:solidFill>
                  <a:schemeClr val="accent3">
                    <a:lumMod val="25000"/>
                  </a:schemeClr>
                </a:solidFill>
                <a:latin typeface="Abadi" panose="020B0604020104020204" pitchFamily="34" charset="0"/>
              </a:rPr>
              <a:t>The vending machine is the work of a dataset author who is committed to providing an open dataset to the community.</a:t>
            </a:r>
          </a:p>
          <a:p>
            <a:pPr algn="just">
              <a:spcBef>
                <a:spcPts val="1400"/>
              </a:spcBef>
            </a:pPr>
            <a:r>
              <a:rPr lang="en-IN" sz="2200" b="1" dirty="0">
                <a:solidFill>
                  <a:schemeClr val="accent3">
                    <a:lumMod val="25000"/>
                  </a:schemeClr>
                </a:solidFill>
                <a:latin typeface="Abadi" panose="020B0604020104020204" pitchFamily="34" charset="0"/>
              </a:rPr>
              <a:t>It is intended for analysis of purchasing patterns, sales trends, and customer preferences related to coffee products.</a:t>
            </a:r>
          </a:p>
          <a:p>
            <a:pPr marL="0" indent="0" algn="just">
              <a:spcBef>
                <a:spcPts val="1400"/>
              </a:spcBef>
              <a:buNone/>
            </a:pPr>
            <a:r>
              <a:rPr lang="en-US" sz="2400" b="1" u="sng" dirty="0">
                <a:solidFill>
                  <a:schemeClr val="accent3">
                    <a:lumMod val="25000"/>
                  </a:schemeClr>
                </a:solidFill>
                <a:latin typeface="Abadi" panose="020B0604020104020204" pitchFamily="34" charset="0"/>
              </a:rPr>
              <a:t>Data Collection Period : </a:t>
            </a:r>
          </a:p>
          <a:p>
            <a:pPr algn="just">
              <a:spcBef>
                <a:spcPts val="1400"/>
              </a:spcBef>
              <a:buFont typeface="Arial" panose="020B0604020202020204" pitchFamily="34" charset="0"/>
              <a:buChar char="•"/>
            </a:pPr>
            <a:r>
              <a:rPr lang="en-US" sz="2200" b="1" dirty="0">
                <a:solidFill>
                  <a:schemeClr val="accent3">
                    <a:lumMod val="25000"/>
                  </a:schemeClr>
                </a:solidFill>
                <a:latin typeface="Abadi" panose="020B0604020104020204" pitchFamily="34" charset="0"/>
              </a:rPr>
              <a:t>The dataset spans from March 24 onwards and has captured daily transaction data.</a:t>
            </a:r>
          </a:p>
          <a:p>
            <a:pPr marL="0" indent="0" algn="just">
              <a:spcBef>
                <a:spcPts val="1400"/>
              </a:spcBef>
              <a:buNone/>
            </a:pPr>
            <a:r>
              <a:rPr lang="en-US" sz="2400" b="1" u="sng" dirty="0">
                <a:solidFill>
                  <a:schemeClr val="accent3">
                    <a:lumMod val="25000"/>
                  </a:schemeClr>
                </a:solidFill>
                <a:latin typeface="Abadi" panose="020B0604020104020204" pitchFamily="34" charset="0"/>
              </a:rPr>
              <a:t>Task - 1</a:t>
            </a:r>
          </a:p>
          <a:p>
            <a:pPr algn="just">
              <a:spcBef>
                <a:spcPts val="1400"/>
              </a:spcBef>
            </a:pPr>
            <a:r>
              <a:rPr lang="en-US" sz="2200" b="1" dirty="0">
                <a:solidFill>
                  <a:schemeClr val="accent3">
                    <a:lumMod val="25000"/>
                  </a:schemeClr>
                </a:solidFill>
                <a:latin typeface="Abadi" panose="020B0604020104020204" pitchFamily="34" charset="0"/>
              </a:rPr>
              <a:t>Carry out Time series Exploratory Data Analysis</a:t>
            </a:r>
          </a:p>
          <a:p>
            <a:pPr marL="0" indent="0" algn="just">
              <a:spcBef>
                <a:spcPts val="1400"/>
              </a:spcBef>
              <a:buNone/>
            </a:pPr>
            <a:r>
              <a:rPr lang="en-US" sz="2400" b="1" u="sng" dirty="0">
                <a:solidFill>
                  <a:schemeClr val="accent3">
                    <a:lumMod val="25000"/>
                  </a:schemeClr>
                </a:solidFill>
                <a:latin typeface="Abadi" panose="020B0604020104020204" pitchFamily="34" charset="0"/>
              </a:rPr>
              <a:t>Task - 2</a:t>
            </a:r>
          </a:p>
          <a:p>
            <a:pPr algn="just">
              <a:spcBef>
                <a:spcPts val="1400"/>
              </a:spcBef>
            </a:pPr>
            <a:r>
              <a:rPr lang="en-US" sz="2200" b="1" dirty="0">
                <a:solidFill>
                  <a:schemeClr val="accent3">
                    <a:lumMod val="25000"/>
                  </a:schemeClr>
                </a:solidFill>
                <a:latin typeface="Abadi" panose="020B0604020104020204" pitchFamily="34" charset="0"/>
              </a:rPr>
              <a:t>Predict Next day/week/month sales</a:t>
            </a:r>
          </a:p>
          <a:p>
            <a:pPr marL="0" indent="0" algn="just">
              <a:spcBef>
                <a:spcPts val="1400"/>
              </a:spcBef>
              <a:buNone/>
            </a:pPr>
            <a:r>
              <a:rPr lang="en-US" sz="2400" b="1" u="sng" dirty="0">
                <a:solidFill>
                  <a:schemeClr val="accent3">
                    <a:lumMod val="25000"/>
                  </a:schemeClr>
                </a:solidFill>
                <a:latin typeface="Abadi" panose="020B0604020104020204" pitchFamily="34" charset="0"/>
              </a:rPr>
              <a:t>Task - 3</a:t>
            </a:r>
          </a:p>
          <a:p>
            <a:pPr algn="just">
              <a:spcBef>
                <a:spcPts val="1400"/>
              </a:spcBef>
            </a:pPr>
            <a:r>
              <a:rPr lang="en-US" sz="2200" b="1" dirty="0">
                <a:solidFill>
                  <a:schemeClr val="accent3">
                    <a:lumMod val="25000"/>
                  </a:schemeClr>
                </a:solidFill>
                <a:latin typeface="Abadi" panose="020B0604020104020204" pitchFamily="34" charset="0"/>
              </a:rPr>
              <a:t>Predict Specific customer purchases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087699"/>
            <a:ext cx="10723944" cy="523165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endParaRPr lang="en-US" sz="8800" dirty="0">
              <a:solidFill>
                <a:srgbClr val="0B49CB"/>
              </a:solidFill>
              <a:latin typeface="Abadi"/>
            </a:endParaRP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50000"/>
                  </a:schemeClr>
                </a:solidFill>
                <a:latin typeface="Abadi"/>
              </a:rPr>
              <a:t>Data was collected using the download link provided.</a:t>
            </a: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50000"/>
                  </a:schemeClr>
                </a:solidFill>
                <a:latin typeface="Abadi"/>
              </a:rPr>
              <a:t>Wrangling done using Sampling data and dealing with Nulls, </a:t>
            </a:r>
          </a:p>
          <a:p>
            <a:pPr marL="269875" lvl="1" indent="-269875" algn="just">
              <a:lnSpc>
                <a:spcPct val="120000"/>
              </a:lnSpc>
              <a:spcBef>
                <a:spcPts val="1400"/>
              </a:spcBef>
            </a:pPr>
            <a:r>
              <a:rPr lang="en-US" sz="8800" dirty="0">
                <a:solidFill>
                  <a:schemeClr val="accent3">
                    <a:lumMod val="25000"/>
                  </a:schemeClr>
                </a:solidFill>
                <a:latin typeface="Abadi"/>
              </a:rPr>
              <a:t>Perform exploratory data analysis (EDA) using matplotlib </a:t>
            </a:r>
          </a:p>
          <a:p>
            <a:pPr algn="just">
              <a:lnSpc>
                <a:spcPct val="120000"/>
              </a:lnSpc>
              <a:spcBef>
                <a:spcPts val="1400"/>
              </a:spcBef>
            </a:pPr>
            <a:r>
              <a:rPr lang="en-US" sz="8800" dirty="0">
                <a:solidFill>
                  <a:schemeClr val="accent3">
                    <a:lumMod val="25000"/>
                  </a:schemeClr>
                </a:solidFill>
                <a:latin typeface="Abadi"/>
              </a:rPr>
              <a:t>Perform predictive analysis using linear regression models</a:t>
            </a:r>
          </a:p>
          <a:p>
            <a:pPr lvl="1" algn="just">
              <a:lnSpc>
                <a:spcPct val="120000"/>
              </a:lnSpc>
              <a:spcBef>
                <a:spcPts val="1400"/>
              </a:spcBef>
            </a:pPr>
            <a:r>
              <a:rPr lang="en-US" sz="7600" dirty="0">
                <a:solidFill>
                  <a:schemeClr val="bg2">
                    <a:lumMod val="50000"/>
                  </a:schemeClr>
                </a:solidFill>
                <a:latin typeface="Abadi"/>
              </a:rPr>
              <a:t>By preprocessing, allowing us to standardize our data and train-</a:t>
            </a:r>
            <a:r>
              <a:rPr lang="en-US" sz="7600" dirty="0" err="1">
                <a:solidFill>
                  <a:schemeClr val="bg2">
                    <a:lumMod val="50000"/>
                  </a:schemeClr>
                </a:solidFill>
                <a:latin typeface="Abadi"/>
              </a:rPr>
              <a:t>test_split</a:t>
            </a:r>
            <a:r>
              <a:rPr lang="en-US" sz="7600" dirty="0">
                <a:solidFill>
                  <a:schemeClr val="bg2">
                    <a:lumMod val="50000"/>
                  </a:schemeClr>
                </a:solidFill>
                <a:latin typeface="Abadi"/>
              </a:rPr>
              <a:t>, allowing us to train split our data into training and testing data. It appears that we need to find hyperparameters and determine the model with best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681110" y="1253331"/>
            <a:ext cx="10901289" cy="4772242"/>
          </a:xfrm>
          <a:prstGeom prst="rect">
            <a:avLst/>
          </a:prstGeom>
        </p:spPr>
        <p:txBody>
          <a:bodyPr/>
          <a:lstStyle/>
          <a:p>
            <a:pPr marL="0" lvl="1" indent="-269875" algn="just">
              <a:lnSpc>
                <a:spcPct val="120000"/>
              </a:lnSpc>
              <a:spcBef>
                <a:spcPts val="1400"/>
              </a:spcBef>
            </a:pPr>
            <a:r>
              <a:rPr lang="en-US" sz="2800" dirty="0"/>
              <a:t>    Data was collected using the download link provided.</a:t>
            </a:r>
          </a:p>
          <a:p>
            <a:pPr marL="571500" indent="-571500">
              <a:buFont typeface="Arial" panose="020B0604020202020204" pitchFamily="34" charset="0"/>
              <a:buChar char="•"/>
            </a:pPr>
            <a:r>
              <a:rPr lang="en-US" dirty="0"/>
              <a:t>Import the Libraries</a:t>
            </a:r>
          </a:p>
          <a:p>
            <a:pPr marL="571500" indent="-571500">
              <a:buFont typeface="Arial" panose="020B0604020202020204" pitchFamily="34" charset="0"/>
              <a:buChar char="•"/>
            </a:pPr>
            <a:r>
              <a:rPr lang="en-IN" sz="2800" dirty="0"/>
              <a:t>Inspecting Data: </a:t>
            </a:r>
            <a:r>
              <a:rPr lang="en-IN" dirty="0"/>
              <a:t>C</a:t>
            </a:r>
            <a:r>
              <a:rPr lang="en-IN" sz="2800" dirty="0"/>
              <a:t>heck the types and initial content.</a:t>
            </a:r>
          </a:p>
          <a:p>
            <a:pPr marL="571500" indent="-571500"/>
            <a:r>
              <a:rPr lang="en-US" dirty="0"/>
              <a:t>Wrangling done using Sampling data and dealing with Nulls.</a:t>
            </a:r>
            <a:endParaRPr lang="en-IN" sz="2800" dirty="0"/>
          </a:p>
          <a:p>
            <a:pPr marL="571500" indent="-571500">
              <a:buFont typeface="Arial" panose="020B0604020202020204" pitchFamily="34" charset="0"/>
              <a:buChar char="•"/>
            </a:pPr>
            <a:r>
              <a:rPr lang="en-IN" sz="2800" dirty="0"/>
              <a:t>Extracting Information: Create new fields like the last four digits of the card number.</a:t>
            </a:r>
          </a:p>
          <a:p>
            <a:pPr marL="571500" indent="-571500"/>
            <a:r>
              <a:rPr lang="en-IN" sz="2800" dirty="0"/>
              <a:t>Data Type Conversion: Convert </a:t>
            </a:r>
            <a:r>
              <a:rPr lang="en-IN" sz="2800" dirty="0" err="1"/>
              <a:t>fileds</a:t>
            </a:r>
            <a:r>
              <a:rPr lang="en-IN" sz="2800" dirty="0"/>
              <a:t> viz. date and datetime fields etc. to the appropriate types.</a:t>
            </a:r>
          </a:p>
          <a:p>
            <a:pPr marL="571500" indent="-571500">
              <a:buFont typeface="Arial" panose="020B0604020202020204" pitchFamily="34" charset="0"/>
              <a:buChar char="•"/>
            </a:pPr>
            <a:r>
              <a:rPr lang="en-IN" sz="2800" dirty="0"/>
              <a:t>Aggregating Data: Carry out different calculations viz. total money spent etc. for analysis.</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and its Presentation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617611" y="919162"/>
            <a:ext cx="10515600" cy="5019675"/>
          </a:xfrm>
          <a:prstGeom prst="rect">
            <a:avLst/>
          </a:prstGeom>
        </p:spPr>
        <p:txBody>
          <a:bodyPr lIns="91440" tIns="45720" rIns="91440" bIns="45720" anchor="t"/>
          <a:lstStyle/>
          <a:p>
            <a:pPr algn="just" rtl="0" fontAlgn="base">
              <a:buFont typeface="Arial" panose="020B0604020202020204" pitchFamily="34" charset="0"/>
              <a:buChar char="•"/>
            </a:pPr>
            <a:r>
              <a:rPr lang="en-IN" sz="1600" b="1" dirty="0">
                <a:solidFill>
                  <a:srgbClr val="000000"/>
                </a:solidFill>
                <a:latin typeface="SegoeUI"/>
              </a:rPr>
              <a:t>Bar</a:t>
            </a:r>
            <a:r>
              <a:rPr lang="en-IN" sz="1600" b="1" i="0" u="none" strike="noStrike" dirty="0">
                <a:solidFill>
                  <a:srgbClr val="000000"/>
                </a:solidFill>
                <a:effectLst/>
                <a:latin typeface="SegoeUI"/>
              </a:rPr>
              <a:t> Graphs</a:t>
            </a:r>
            <a:r>
              <a:rPr lang="en-IN" sz="1600" b="0" i="0" u="none" strike="noStrike" dirty="0">
                <a:solidFill>
                  <a:srgbClr val="000000"/>
                </a:solidFill>
                <a:effectLst/>
                <a:latin typeface="SegoeUI"/>
              </a:rPr>
              <a:t>: </a:t>
            </a:r>
            <a:r>
              <a:rPr lang="en-IN" sz="1600" b="0" i="0" dirty="0">
                <a:solidFill>
                  <a:srgbClr val="000000"/>
                </a:solidFill>
                <a:effectLst/>
                <a:latin typeface="SegoeUI"/>
              </a:rPr>
              <a:t>​</a:t>
            </a:r>
          </a:p>
          <a:p>
            <a:pPr algn="just" rtl="0" fontAlgn="base">
              <a:buFont typeface="Arial" panose="020B0604020202020204" pitchFamily="34" charset="0"/>
              <a:buChar char="•"/>
            </a:pPr>
            <a:endParaRPr lang="en-IN" sz="16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IN" sz="1600" b="1" dirty="0">
                <a:solidFill>
                  <a:srgbClr val="000000"/>
                </a:solidFill>
                <a:latin typeface="SegoeUI"/>
              </a:rPr>
              <a:t>Coffee-name-wise Sales</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After plotting the graph, we observed that the highest sales value contribution is made by “Americano with milk’ closely followed by ‘Latte’ and then by ‘Cappuccino’, ‘Americano’, ‘Cortado’, ‘Hot Chocolate’, ‘Cocoa’ and ‘Espresso’ in that order. </a:t>
            </a:r>
          </a:p>
          <a:p>
            <a:pPr algn="just" rtl="0" fontAlgn="base"/>
            <a:r>
              <a:rPr lang="en-IN" sz="1600" b="0" i="0" u="none" strike="noStrike" dirty="0">
                <a:solidFill>
                  <a:srgbClr val="000000"/>
                </a:solidFill>
                <a:effectLst/>
                <a:latin typeface="SegoeUI"/>
              </a:rPr>
              <a:t>The graph </a:t>
            </a:r>
            <a:r>
              <a:rPr lang="en-IN" sz="1600" dirty="0">
                <a:solidFill>
                  <a:srgbClr val="000000"/>
                </a:solidFill>
                <a:latin typeface="SegoeUI"/>
              </a:rPr>
              <a:t>gives an idea of the customer preferences which can be understood better by analysing the customer-wise coffee-name preferences and the count of coffee-name-wise sales.</a:t>
            </a:r>
          </a:p>
          <a:p>
            <a:pPr algn="just" rtl="0" fontAlgn="base"/>
            <a:endParaRPr lang="en-IN" sz="1600" dirty="0">
              <a:solidFill>
                <a:srgbClr val="000000"/>
              </a:solidFill>
              <a:latin typeface="SegoeUI"/>
            </a:endParaRPr>
          </a:p>
          <a:p>
            <a:pPr algn="just" rtl="0" fontAlgn="base">
              <a:buFont typeface="Arial" panose="020B0604020202020204" pitchFamily="34" charset="0"/>
              <a:buChar char="•"/>
            </a:pPr>
            <a:r>
              <a:rPr lang="en-IN" sz="1600" b="1" dirty="0">
                <a:solidFill>
                  <a:srgbClr val="000000"/>
                </a:solidFill>
                <a:latin typeface="SegoeUI"/>
              </a:rPr>
              <a:t>Coffee-name-wise number of Sales</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After plotting the graph, we observed that the highest number </a:t>
            </a:r>
            <a:r>
              <a:rPr lang="en-IN" sz="1600" dirty="0">
                <a:solidFill>
                  <a:srgbClr val="000000"/>
                </a:solidFill>
                <a:latin typeface="SegoeUI"/>
              </a:rPr>
              <a:t>of </a:t>
            </a:r>
            <a:r>
              <a:rPr lang="en-IN" sz="1600" b="0" i="0" u="none" strike="noStrike" dirty="0">
                <a:solidFill>
                  <a:srgbClr val="000000"/>
                </a:solidFill>
                <a:effectLst/>
                <a:latin typeface="SegoeUI"/>
              </a:rPr>
              <a:t>sales contribution is made by “Americano with milk’ followed by ‘Latte’ and then by ‘Cappuccino’, ‘Americano’, ‘Cortado’, ‘Hot Chocolate’, ‘Espresso’  and ‘Cocoa’ in that order. </a:t>
            </a:r>
          </a:p>
          <a:p>
            <a:pPr algn="just" rtl="0" fontAlgn="base"/>
            <a:r>
              <a:rPr lang="en-IN" sz="1600" b="0" i="0" u="none" strike="noStrike" dirty="0">
                <a:solidFill>
                  <a:srgbClr val="000000"/>
                </a:solidFill>
                <a:effectLst/>
                <a:latin typeface="SegoeUI"/>
              </a:rPr>
              <a:t>The price of ‘Latte’ being a tad higher than ‘Americano with milk’, value wise although the ‘Latte’ comes close but number of sales-wise there is a distinct gap. Similarly, the price of ‘Cocoa’ being a higher than ‘Espresso’, value wise although the ‘Espresso’ comes after ‘Cocoa’ however, on-the-basis-of number of sales-wise the order is reversed.  </a:t>
            </a:r>
          </a:p>
        </p:txBody>
      </p:sp>
      <p:sp>
        <p:nvSpPr>
          <p:cNvPr id="3" name="Title 1"/>
          <p:cNvSpPr txBox="1"/>
          <p:nvPr/>
        </p:nvSpPr>
        <p:spPr>
          <a:xfrm>
            <a:off x="617611"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50B9-55CA-48B4-0875-E6D4452D05F7}"/>
              </a:ext>
            </a:extLst>
          </p:cNvPr>
          <p:cNvSpPr>
            <a:spLocks noGrp="1"/>
          </p:cNvSpPr>
          <p:nvPr>
            <p:ph type="title"/>
          </p:nvPr>
        </p:nvSpPr>
        <p:spPr>
          <a:xfrm>
            <a:off x="838200" y="242295"/>
            <a:ext cx="10515600" cy="562923"/>
          </a:xfrm>
        </p:spPr>
        <p:txBody>
          <a:bodyPr/>
          <a:lstStyle/>
          <a:p>
            <a:r>
              <a:rPr lang="en-US" dirty="0">
                <a:solidFill>
                  <a:srgbClr val="0B49CB"/>
                </a:solidFill>
                <a:latin typeface="Abadi"/>
              </a:rPr>
              <a:t>EDA with Data Visualization</a:t>
            </a:r>
            <a:br>
              <a:rPr lang="en-US" dirty="0">
                <a:solidFill>
                  <a:srgbClr val="0B49CB"/>
                </a:solidFill>
                <a:latin typeface="Abadi"/>
              </a:rPr>
            </a:br>
            <a:endParaRPr lang="en-US" dirty="0"/>
          </a:p>
        </p:txBody>
      </p:sp>
      <p:sp>
        <p:nvSpPr>
          <p:cNvPr id="3" name="Content Placeholder 2">
            <a:extLst>
              <a:ext uri="{FF2B5EF4-FFF2-40B4-BE49-F238E27FC236}">
                <a16:creationId xmlns:a16="http://schemas.microsoft.com/office/drawing/2014/main" id="{EF37D5E8-EF8F-3A79-64E2-21711E921D92}"/>
              </a:ext>
            </a:extLst>
          </p:cNvPr>
          <p:cNvSpPr>
            <a:spLocks noGrp="1"/>
          </p:cNvSpPr>
          <p:nvPr>
            <p:ph idx="1"/>
          </p:nvPr>
        </p:nvSpPr>
        <p:spPr>
          <a:xfrm>
            <a:off x="660779" y="1115942"/>
            <a:ext cx="10515600" cy="4943664"/>
          </a:xfrm>
        </p:spPr>
        <p:txBody>
          <a:bodyPr/>
          <a:lstStyle/>
          <a:p>
            <a:pPr algn="just" fontAlgn="base"/>
            <a:r>
              <a:rPr lang="en-IN" sz="1600" b="1" dirty="0">
                <a:solidFill>
                  <a:srgbClr val="000000"/>
                </a:solidFill>
                <a:latin typeface="SegoeUI"/>
              </a:rPr>
              <a:t>Bar Graphs: ​</a:t>
            </a:r>
          </a:p>
          <a:p>
            <a:pPr algn="just" fontAlgn="base"/>
            <a:endParaRPr lang="en-IN" sz="1600" b="1" dirty="0">
              <a:solidFill>
                <a:srgbClr val="000000"/>
              </a:solidFill>
              <a:latin typeface="SegoeUI"/>
            </a:endParaRPr>
          </a:p>
          <a:p>
            <a:pPr algn="just" fontAlgn="base"/>
            <a:r>
              <a:rPr lang="en-IN" sz="1600" b="1" dirty="0">
                <a:solidFill>
                  <a:srgbClr val="000000"/>
                </a:solidFill>
                <a:latin typeface="SegoeUI"/>
              </a:rPr>
              <a:t>Weekday-wise Sales</a:t>
            </a:r>
            <a:endParaRPr lang="en-US" sz="1600" b="1" dirty="0">
              <a:solidFill>
                <a:srgbClr val="000000"/>
              </a:solidFill>
              <a:latin typeface="SegoeUI"/>
            </a:endParaRPr>
          </a:p>
          <a:p>
            <a:pPr algn="just" fontAlgn="base"/>
            <a:r>
              <a:rPr lang="en-IN" sz="1600" dirty="0">
                <a:solidFill>
                  <a:srgbClr val="000000"/>
                </a:solidFill>
                <a:latin typeface="SegoeUI"/>
              </a:rPr>
              <a:t>&gt;&gt; After plotting the graph for a sample period of 15</a:t>
            </a:r>
            <a:r>
              <a:rPr lang="en-IN" sz="1600" baseline="30000" dirty="0">
                <a:solidFill>
                  <a:srgbClr val="000000"/>
                </a:solidFill>
                <a:latin typeface="SegoeUI"/>
              </a:rPr>
              <a:t>th</a:t>
            </a:r>
            <a:r>
              <a:rPr lang="en-IN" sz="1600" dirty="0">
                <a:solidFill>
                  <a:srgbClr val="000000"/>
                </a:solidFill>
                <a:latin typeface="SegoeUI"/>
              </a:rPr>
              <a:t> March to 21</a:t>
            </a:r>
            <a:r>
              <a:rPr lang="en-IN" sz="1600" baseline="30000" dirty="0">
                <a:solidFill>
                  <a:srgbClr val="000000"/>
                </a:solidFill>
                <a:latin typeface="SegoeUI"/>
              </a:rPr>
              <a:t>st</a:t>
            </a:r>
            <a:r>
              <a:rPr lang="en-IN" sz="1600" dirty="0">
                <a:solidFill>
                  <a:srgbClr val="000000"/>
                </a:solidFill>
                <a:latin typeface="SegoeUI"/>
              </a:rPr>
              <a:t> March 2024, we observed that the highest sales value-wise was made on “Saturday’ closely followed by ‘Wednesday’ and then by ‘Tuesday’, ‘Thursday’, ‘Monday’, ‘Friday’ and ‘Sunday’ in that order. </a:t>
            </a:r>
          </a:p>
          <a:p>
            <a:pPr algn="just" fontAlgn="base"/>
            <a:r>
              <a:rPr lang="en-IN" sz="1600" dirty="0">
                <a:solidFill>
                  <a:srgbClr val="000000"/>
                </a:solidFill>
                <a:latin typeface="SegoeUI"/>
              </a:rPr>
              <a:t>The graph gives an idea of the days on which the sales are more. The reasons for variation which is apparently large can be understood better by analysing other parameters.</a:t>
            </a:r>
          </a:p>
          <a:p>
            <a:pPr algn="just" fontAlgn="base"/>
            <a:endParaRPr lang="en-IN" sz="1600" b="1" dirty="0">
              <a:solidFill>
                <a:srgbClr val="000000"/>
              </a:solidFill>
              <a:latin typeface="SegoeUI"/>
            </a:endParaRPr>
          </a:p>
          <a:p>
            <a:pPr algn="just" fontAlgn="base"/>
            <a:r>
              <a:rPr lang="en-IN" sz="1600" b="1" dirty="0">
                <a:solidFill>
                  <a:srgbClr val="000000"/>
                </a:solidFill>
                <a:latin typeface="SegoeUI"/>
              </a:rPr>
              <a:t>Weekday-wise Sales by Coffee type</a:t>
            </a:r>
            <a:endParaRPr lang="en-US" sz="1600" b="1" dirty="0">
              <a:solidFill>
                <a:srgbClr val="000000"/>
              </a:solidFill>
              <a:latin typeface="SegoeUI"/>
            </a:endParaRPr>
          </a:p>
          <a:p>
            <a:pPr algn="just" fontAlgn="base"/>
            <a:r>
              <a:rPr lang="en-IN" sz="1600" dirty="0">
                <a:solidFill>
                  <a:srgbClr val="000000"/>
                </a:solidFill>
                <a:latin typeface="SegoeUI"/>
              </a:rPr>
              <a:t>&gt;&gt; After plotting the graph for a sample period of 15</a:t>
            </a:r>
            <a:r>
              <a:rPr lang="en-IN" sz="1600" baseline="30000" dirty="0">
                <a:solidFill>
                  <a:srgbClr val="000000"/>
                </a:solidFill>
                <a:latin typeface="SegoeUI"/>
              </a:rPr>
              <a:t>th</a:t>
            </a:r>
            <a:r>
              <a:rPr lang="en-IN" sz="1600" dirty="0">
                <a:solidFill>
                  <a:srgbClr val="000000"/>
                </a:solidFill>
                <a:latin typeface="SegoeUI"/>
              </a:rPr>
              <a:t> March to 21</a:t>
            </a:r>
            <a:r>
              <a:rPr lang="en-IN" sz="1600" baseline="30000" dirty="0">
                <a:solidFill>
                  <a:srgbClr val="000000"/>
                </a:solidFill>
                <a:latin typeface="SegoeUI"/>
              </a:rPr>
              <a:t>st</a:t>
            </a:r>
            <a:r>
              <a:rPr lang="en-IN" sz="1600" dirty="0">
                <a:solidFill>
                  <a:srgbClr val="000000"/>
                </a:solidFill>
                <a:latin typeface="SegoeUI"/>
              </a:rPr>
              <a:t> March 2024, we observed that the day-wise preferences varies as the highest number of sales contribution is made by Americano on Monday while it is by </a:t>
            </a:r>
            <a:r>
              <a:rPr lang="en-IN" sz="1600" dirty="0" err="1">
                <a:solidFill>
                  <a:srgbClr val="000000"/>
                </a:solidFill>
                <a:latin typeface="SegoeUI"/>
              </a:rPr>
              <a:t>Cotrado</a:t>
            </a:r>
            <a:r>
              <a:rPr lang="en-IN" sz="1600" dirty="0">
                <a:solidFill>
                  <a:srgbClr val="000000"/>
                </a:solidFill>
                <a:latin typeface="SegoeUI"/>
              </a:rPr>
              <a:t> on Saturday. And on Tuesday is Latte.</a:t>
            </a:r>
          </a:p>
          <a:p>
            <a:pPr algn="just" fontAlgn="base"/>
            <a:r>
              <a:rPr lang="en-IN" sz="1600" dirty="0">
                <a:solidFill>
                  <a:srgbClr val="000000"/>
                </a:solidFill>
                <a:latin typeface="SegoeUI"/>
              </a:rPr>
              <a:t>The graph gives an idea of the days on which the sales are more for a particular type of coffee. The reasons for variation can be understood better by analysing other parameters.</a:t>
            </a:r>
          </a:p>
        </p:txBody>
      </p:sp>
    </p:spTree>
    <p:extLst>
      <p:ext uri="{BB962C8B-B14F-4D97-AF65-F5344CB8AC3E}">
        <p14:creationId xmlns:p14="http://schemas.microsoft.com/office/powerpoint/2010/main" val="7359759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22637</TotalTime>
  <Words>2569</Words>
  <Application>Microsoft Macintosh PowerPoint</Application>
  <PresentationFormat>Widescreen</PresentationFormat>
  <Paragraphs>291</Paragraphs>
  <Slides>28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Abadi</vt:lpstr>
      <vt:lpstr>Arial</vt:lpstr>
      <vt:lpstr>Calibri</vt:lpstr>
      <vt:lpstr>Courier New</vt:lpstr>
      <vt:lpstr>Helvetica Neue for IBM</vt:lpstr>
      <vt:lpstr>Segoe UI</vt:lpstr>
      <vt:lpstr>SegoeUI</vt:lpstr>
      <vt:lpstr>Symbol</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Data Visualization </vt:lpstr>
      <vt:lpstr>EDA with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contd/- </vt:lpstr>
      <vt:lpstr>Conclusions contd/-</vt:lpstr>
      <vt:lpstr>Conclusions 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George Mathew</cp:lastModifiedBy>
  <cp:revision>293</cp:revision>
  <dcterms:created xsi:type="dcterms:W3CDTF">2021-04-29T18:58:00Z</dcterms:created>
  <dcterms:modified xsi:type="dcterms:W3CDTF">2024-09-16T14:16:09Z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